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5" r:id="rId5"/>
    <p:sldId id="259" r:id="rId6"/>
    <p:sldId id="269" r:id="rId7"/>
    <p:sldId id="270" r:id="rId8"/>
    <p:sldId id="271" r:id="rId9"/>
    <p:sldId id="272" r:id="rId10"/>
    <p:sldId id="268" r:id="rId11"/>
    <p:sldId id="273" r:id="rId12"/>
    <p:sldId id="274" r:id="rId13"/>
    <p:sldId id="277" r:id="rId14"/>
    <p:sldId id="260" r:id="rId15"/>
    <p:sldId id="261" r:id="rId16"/>
    <p:sldId id="262" r:id="rId17"/>
    <p:sldId id="266" r:id="rId18"/>
    <p:sldId id="267" r:id="rId19"/>
    <p:sldId id="263" r:id="rId20"/>
    <p:sldId id="276" r:id="rId21"/>
    <p:sldId id="275" r:id="rId22"/>
  </p:sldIdLst>
  <p:sldSz cx="18288000" cy="10287000"/>
  <p:notesSz cx="6858000" cy="9144000"/>
  <p:embeddedFontLst>
    <p:embeddedFont>
      <p:font typeface="Quicksand Bold" charset="0"/>
      <p:regular r:id="rId23"/>
    </p:embeddedFont>
    <p:embeddedFont>
      <p:font typeface="Calibri" pitchFamily="34" charset="0"/>
      <p:regular r:id="rId24"/>
      <p:bold r:id="rId25"/>
      <p:italic r:id="rId26"/>
      <p:boldItalic r:id="rId27"/>
    </p:embeddedFont>
    <p:embeddedFont>
      <p:font typeface="Quicksand Medium" charset="0"/>
      <p:regular r:id="rId28"/>
    </p:embeddedFont>
    <p:embeddedFont>
      <p:font typeface="Segoe UI"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DBDB"/>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BF6FCC-1E66-464D-950C-30730988809F}" v="230" dt="2023-07-06T11:50:27.522"/>
    <p1510:client id="{29A305D8-D41D-452B-A9AF-D3F07E255B19}" v="432" dt="2023-07-10T06:09:40.839"/>
    <p1510:client id="{4F25B768-91F3-4213-AFAA-22998326BF02}" v="74" dt="2023-07-07T06:24:19.760"/>
    <p1510:client id="{5CF3EA71-8247-4097-ABAB-8FBE8C473EFB}" v="425" dt="2023-12-28T00:52:54.194"/>
    <p1510:client id="{74C15C4F-AED3-43A1-AFC9-5D4AE2A2572B}" v="8" dt="2023-07-07T07:07:32.831"/>
    <p1510:client id="{B2A0F2D0-79E7-42AF-A9ED-2C48CB68AD90}" v="287" dt="2023-07-08T19:29:02.655"/>
    <p1510:client id="{BA5E6B41-D084-46B8-95D8-7BE2B4F7380C}" v="113" dt="2023-07-09T18:39:31.587"/>
    <p1510:client id="{BB657118-7E13-48C6-9315-CF75B3BED815}" v="1" dt="2023-07-18T06:00:53.368"/>
    <p1510:client id="{C10B19B1-BF75-4234-8FD5-A183B6E28AFA}" v="822" dt="2023-07-10T09:19:31.292"/>
    <p1510:client id="{CFF0B27C-5643-43BB-A78B-ACF28EDD0BA1}" v="548" dt="2023-07-06T11:12:37.308"/>
    <p1510:client id="{F313FECE-4D4B-46A0-BD8E-F4256F494925}" v="19" dt="2023-07-07T06:06:59.260"/>
    <p1510:client id="{FA58ACBB-1F92-4E4C-964A-5A2B5E500FE3}" v="105" dt="2023-07-08T11:57:54.0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p:scale>
          <a:sx n="1" d="2"/>
          <a:sy n="1" d="2"/>
        </p:scale>
        <p:origin x="-296" y="8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3.sv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1.sv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4.jpeg"/><Relationship Id="rId5" Type="http://schemas.openxmlformats.org/officeDocument/2006/relationships/image" Target="../media/image14.svg"/><Relationship Id="rId10"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23.jpeg"/></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1.svg"/><Relationship Id="rId7" Type="http://schemas.openxmlformats.org/officeDocument/2006/relationships/image" Target="../media/image11.png"/><Relationship Id="rId12" Type="http://schemas.openxmlformats.org/officeDocument/2006/relationships/hyperlink" Target="https://www.arduinoecia.com.br/2016/10/motor-dc-com-encoder-arduino.html"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6.png"/><Relationship Id="rId5" Type="http://schemas.openxmlformats.org/officeDocument/2006/relationships/image" Target="../media/image14.svg"/><Relationship Id="rId10" Type="http://schemas.openxmlformats.org/officeDocument/2006/relationships/image" Target="../media/image24.jpeg"/><Relationship Id="rId4" Type="http://schemas.openxmlformats.org/officeDocument/2006/relationships/image" Target="../media/image10.png"/><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arduinoecia.com.br/2016/10/motor-dc-com-encoder-arduino.html" TargetMode="External"/><Relationship Id="rId7" Type="http://schemas.openxmlformats.org/officeDocument/2006/relationships/image" Target="../media/image14.svg"/><Relationship Id="rId12"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7.jpeg"/><Relationship Id="rId5" Type="http://schemas.openxmlformats.org/officeDocument/2006/relationships/image" Target="../media/image21.svg"/><Relationship Id="rId10"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6.png"/><Relationship Id="rId7"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hyperlink" Target="https://www.arduinoecia.com.br/2016/10/motor-dc-com-encoder-arduino.html" TargetMode="External"/><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1.sv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4.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21.sv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15.png"/><Relationship Id="rId11" Type="http://schemas.openxmlformats.org/officeDocument/2006/relationships/image" Target="../media/image30.jpeg"/><Relationship Id="rId5" Type="http://schemas.openxmlformats.org/officeDocument/2006/relationships/image" Target="../media/image14.svg"/><Relationship Id="rId10" Type="http://schemas.openxmlformats.org/officeDocument/2006/relationships/image" Target="../media/image29.png"/><Relationship Id="rId9" Type="http://schemas.microsoft.com/office/2007/relationships/media" Target="../media/media1.mp4"/></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21.sv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15.png"/><Relationship Id="rId11" Type="http://schemas.openxmlformats.org/officeDocument/2006/relationships/image" Target="../media/image31.png"/><Relationship Id="rId5" Type="http://schemas.openxmlformats.org/officeDocument/2006/relationships/image" Target="../media/image14.svg"/><Relationship Id="rId10" Type="http://schemas.microsoft.com/office/2007/relationships/media" Target="../media/media2.mp4"/><Relationship Id="rId9" Type="http://schemas.openxmlformats.org/officeDocument/2006/relationships/image" Target="../media/image30.jpe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21.sv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15.png"/><Relationship Id="rId11" Type="http://schemas.openxmlformats.org/officeDocument/2006/relationships/image" Target="../media/image32.jpeg"/><Relationship Id="rId5" Type="http://schemas.openxmlformats.org/officeDocument/2006/relationships/image" Target="../media/image14.svg"/><Relationship Id="rId10" Type="http://schemas.openxmlformats.org/officeDocument/2006/relationships/image" Target="../media/image31.png"/><Relationship Id="rId9" Type="http://schemas.microsoft.com/office/2007/relationships/media" Target="../media/media2.mp4"/></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2.png"/><Relationship Id="rId7" Type="http://schemas.openxmlformats.org/officeDocument/2006/relationships/image" Target="../media/image21.sv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15.png"/><Relationship Id="rId11" Type="http://schemas.openxmlformats.org/officeDocument/2006/relationships/image" Target="../media/image33.png"/><Relationship Id="rId5" Type="http://schemas.openxmlformats.org/officeDocument/2006/relationships/image" Target="../media/image14.svg"/><Relationship Id="rId10" Type="http://schemas.microsoft.com/office/2007/relationships/media" Target="../media/media3.mp4"/><Relationship Id="rId9" Type="http://schemas.openxmlformats.org/officeDocument/2006/relationships/image" Target="../media/image32.jpe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3.mp4"/><Relationship Id="rId7" Type="http://schemas.openxmlformats.org/officeDocument/2006/relationships/image" Target="../media/image14.svg"/><Relationship Id="rId2" Type="http://schemas.openxmlformats.org/officeDocument/2006/relationships/slideLayout" Target="../slideLayouts/slideLayout7.xml"/><Relationship Id="rId1" Type="http://schemas.openxmlformats.org/officeDocument/2006/relationships/video" Target="NULL" TargetMode="External"/><Relationship Id="rId6" Type="http://schemas.openxmlformats.org/officeDocument/2006/relationships/image" Target="../media/image12.png"/><Relationship Id="rId11" Type="http://schemas.openxmlformats.org/officeDocument/2006/relationships/hyperlink" Target="https://drive.google.com/file/d/1LWbINsmUSOUq5xXSzxT94-ViZJy2LPBO/view?usp=drivesdk" TargetMode="External"/><Relationship Id="rId5" Type="http://schemas.openxmlformats.org/officeDocument/2006/relationships/image" Target="../media/image34.png"/><Relationship Id="rId10" Type="http://schemas.openxmlformats.org/officeDocument/2006/relationships/image" Target="../media/image10.png"/><Relationship Id="rId4" Type="http://schemas.openxmlformats.org/officeDocument/2006/relationships/image" Target="../media/image33.png"/><Relationship Id="rId9"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1.sv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4.svg"/><Relationship Id="rId10" Type="http://schemas.openxmlformats.org/officeDocument/2006/relationships/image" Target="../media/image38.svg"/><Relationship Id="rId4" Type="http://schemas.openxmlformats.org/officeDocument/2006/relationships/image" Target="../media/image10.png"/><Relationship Id="rId9"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sv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1.png"/><Relationship Id="rId4" Type="http://schemas.openxmlformats.org/officeDocument/2006/relationships/image" Target="../media/image12.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16.svg"/><Relationship Id="rId10" Type="http://schemas.openxmlformats.org/officeDocument/2006/relationships/image" Target="../media/image22.svg"/><Relationship Id="rId4" Type="http://schemas.openxmlformats.org/officeDocument/2006/relationships/image" Target="../media/image11.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1.svg"/><Relationship Id="rId7"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4.svg"/><Relationship Id="rId10" Type="http://schemas.openxmlformats.org/officeDocument/2006/relationships/hyperlink" Target="http://wiki.amperka.ru/%D0%BF%D1%80%D0%BE%D0%B4%D1%83%D0%BA%D1%82%D1%8B:arduino-mega-2560" TargetMode="External"/><Relationship Id="rId4" Type="http://schemas.openxmlformats.org/officeDocument/2006/relationships/image" Target="../media/image10.png"/><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21.svg"/><Relationship Id="rId7" Type="http://schemas.openxmlformats.org/officeDocument/2006/relationships/image" Target="../media/image11.png"/><Relationship Id="rId12" Type="http://schemas.openxmlformats.org/officeDocument/2006/relationships/hyperlink" Target="https://www.open-electronics.org/driver-for-2-dc-motors-10-a-4-control-modes/"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8.jpeg"/><Relationship Id="rId5" Type="http://schemas.openxmlformats.org/officeDocument/2006/relationships/image" Target="../media/image14.svg"/><Relationship Id="rId10" Type="http://schemas.openxmlformats.org/officeDocument/2006/relationships/hyperlink" Target="http://wiki.amperka.ru/%D0%BF%D1%80%D0%BE%D0%B4%D1%83%D0%BA%D1%82%D1%8B:arduino-mega-2560" TargetMode="External"/><Relationship Id="rId4" Type="http://schemas.openxmlformats.org/officeDocument/2006/relationships/image" Target="../media/image10.pn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0.jpeg"/><Relationship Id="rId3" Type="http://schemas.openxmlformats.org/officeDocument/2006/relationships/image" Target="../media/image21.svg"/><Relationship Id="rId7" Type="http://schemas.openxmlformats.org/officeDocument/2006/relationships/image" Target="../media/image11.png"/><Relationship Id="rId12" Type="http://schemas.openxmlformats.org/officeDocument/2006/relationships/hyperlink" Target="https://uelectronics.com/producto/imu-mpu6050-6-grados-de-libertad/"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9.jpeg"/><Relationship Id="rId5" Type="http://schemas.openxmlformats.org/officeDocument/2006/relationships/image" Target="../media/image14.svg"/><Relationship Id="rId10" Type="http://schemas.openxmlformats.org/officeDocument/2006/relationships/hyperlink" Target="https://www.open-electronics.org/driver-for-2-dc-motors-10-a-4-control-modes/" TargetMode="External"/><Relationship Id="rId4" Type="http://schemas.openxmlformats.org/officeDocument/2006/relationships/image" Target="../media/image10.png"/><Relationship Id="rId9" Type="http://schemas.openxmlformats.org/officeDocument/2006/relationships/image" Target="../media/image18.jpeg"/><Relationship Id="rId14" Type="http://schemas.openxmlformats.org/officeDocument/2006/relationships/hyperlink" Target="http://wiki.amperka.ru/%D0%BF%D1%80%D0%BE%D0%B4%D1%83%D0%BA%D1%82%D1%8B:arduino-mega-2560"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hyperlink" Target="https://www.open-electronics.org/driver-for-2-dc-motors-10-a-4-control-modes/" TargetMode="External"/><Relationship Id="rId3" Type="http://schemas.openxmlformats.org/officeDocument/2006/relationships/image" Target="../media/image21.svg"/><Relationship Id="rId7" Type="http://schemas.openxmlformats.org/officeDocument/2006/relationships/image" Target="../media/image11.png"/><Relationship Id="rId12"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21.png"/><Relationship Id="rId5" Type="http://schemas.openxmlformats.org/officeDocument/2006/relationships/image" Target="../media/image14.svg"/><Relationship Id="rId10" Type="http://schemas.openxmlformats.org/officeDocument/2006/relationships/hyperlink" Target="https://uelectronics.com/producto/imu-mpu6050-6-grados-de-libertad/" TargetMode="External"/><Relationship Id="rId4" Type="http://schemas.openxmlformats.org/officeDocument/2006/relationships/image" Target="../media/image10.png"/><Relationship Id="rId9"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hyperlink" Target="https://uelectronics.com/producto/imu-mpu6050-6-grados-de-libertad/" TargetMode="Externa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jpeg"/><Relationship Id="rId5" Type="http://schemas.openxmlformats.org/officeDocument/2006/relationships/image" Target="../media/image10.png"/><Relationship Id="rId10" Type="http://schemas.openxmlformats.org/officeDocument/2006/relationships/image" Target="../media/image22.jpeg"/><Relationship Id="rId4" Type="http://schemas.openxmlformats.org/officeDocument/2006/relationships/image" Target="../media/image21.sv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15000" b="-15000"/>
          </a:stretch>
        </a:blipFill>
        <a:effectLst/>
      </p:bgPr>
    </p:bg>
    <p:spTree>
      <p:nvGrpSpPr>
        <p:cNvPr id="1" name=""/>
        <p:cNvGrpSpPr/>
        <p:nvPr/>
      </p:nvGrpSpPr>
      <p:grpSpPr>
        <a:xfrm>
          <a:off x="0" y="0"/>
          <a:ext cx="0" cy="0"/>
          <a:chOff x="0" y="0"/>
          <a:chExt cx="0" cy="0"/>
        </a:xfrm>
      </p:grpSpPr>
      <p:sp>
        <p:nvSpPr>
          <p:cNvPr id="10" name="Freeform 10"/>
          <p:cNvSpPr/>
          <p:nvPr/>
        </p:nvSpPr>
        <p:spPr>
          <a:xfrm>
            <a:off x="5145494" y="-2837889"/>
            <a:ext cx="5042144" cy="2090198"/>
          </a:xfrm>
          <a:custGeom>
            <a:avLst/>
            <a:gdLst/>
            <a:ahLst/>
            <a:cxnLst/>
            <a:rect l="l" t="t" r="r" b="b"/>
            <a:pathLst>
              <a:path w="5042144" h="2090198">
                <a:moveTo>
                  <a:pt x="0" y="0"/>
                </a:moveTo>
                <a:lnTo>
                  <a:pt x="5042144" y="0"/>
                </a:lnTo>
                <a:lnTo>
                  <a:pt x="5042144" y="2090198"/>
                </a:lnTo>
                <a:lnTo>
                  <a:pt x="0" y="2090198"/>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12761058" y="-4323209"/>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13" name="Freeform 13"/>
          <p:cNvSpPr/>
          <p:nvPr/>
        </p:nvSpPr>
        <p:spPr>
          <a:xfrm>
            <a:off x="-2605396" y="3871051"/>
            <a:ext cx="2448853" cy="2889502"/>
          </a:xfrm>
          <a:custGeom>
            <a:avLst/>
            <a:gdLst/>
            <a:ahLst/>
            <a:cxnLst/>
            <a:rect l="l" t="t" r="r" b="b"/>
            <a:pathLst>
              <a:path w="2448853" h="2889502">
                <a:moveTo>
                  <a:pt x="0" y="0"/>
                </a:moveTo>
                <a:lnTo>
                  <a:pt x="2448854" y="0"/>
                </a:lnTo>
                <a:lnTo>
                  <a:pt x="2448854" y="2889503"/>
                </a:lnTo>
                <a:lnTo>
                  <a:pt x="0" y="2889503"/>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
        <p:nvSpPr>
          <p:cNvPr id="14" name="TextBox 14"/>
          <p:cNvSpPr txBox="1"/>
          <p:nvPr/>
        </p:nvSpPr>
        <p:spPr>
          <a:xfrm>
            <a:off x="2115104" y="917550"/>
            <a:ext cx="14082192" cy="1236877"/>
          </a:xfrm>
          <a:prstGeom prst="rect">
            <a:avLst/>
          </a:prstGeom>
        </p:spPr>
        <p:txBody>
          <a:bodyPr lIns="0" tIns="0" rIns="0" bIns="0" rtlCol="0" anchor="t">
            <a:spAutoFit/>
          </a:bodyPr>
          <a:lstStyle/>
          <a:p>
            <a:pPr algn="ctr">
              <a:lnSpc>
                <a:spcPts val="10263"/>
              </a:lnSpc>
            </a:pPr>
            <a:endParaRPr lang="en-US" sz="8000" dirty="0">
              <a:solidFill>
                <a:srgbClr val="0C0D0E"/>
              </a:solidFill>
              <a:latin typeface="Quicksand Bold"/>
            </a:endParaRPr>
          </a:p>
        </p:txBody>
      </p:sp>
      <p:sp>
        <p:nvSpPr>
          <p:cNvPr id="15" name="TextBox 15"/>
          <p:cNvSpPr txBox="1"/>
          <p:nvPr/>
        </p:nvSpPr>
        <p:spPr>
          <a:xfrm>
            <a:off x="-1115545" y="3654827"/>
            <a:ext cx="12501343" cy="587148"/>
          </a:xfrm>
          <a:prstGeom prst="rect">
            <a:avLst/>
          </a:prstGeom>
        </p:spPr>
        <p:txBody>
          <a:bodyPr lIns="0" tIns="0" rIns="0" bIns="0" rtlCol="0" anchor="t">
            <a:spAutoFit/>
          </a:bodyPr>
          <a:lstStyle/>
          <a:p>
            <a:pPr algn="ctr">
              <a:lnSpc>
                <a:spcPts val="5040"/>
              </a:lnSpc>
            </a:pPr>
            <a:endParaRPr lang="en-US" sz="3200" dirty="0">
              <a:solidFill>
                <a:srgbClr val="0C0D0E"/>
              </a:solidFill>
              <a:latin typeface="Quicksand Bold"/>
              <a:cs typeface="Calibri"/>
            </a:endParaRPr>
          </a:p>
        </p:txBody>
      </p:sp>
      <p:grpSp>
        <p:nvGrpSpPr>
          <p:cNvPr id="21" name="Group 2">
            <a:extLst>
              <a:ext uri="{FF2B5EF4-FFF2-40B4-BE49-F238E27FC236}">
                <a16:creationId xmlns:a16="http://schemas.microsoft.com/office/drawing/2014/main" xmlns="" id="{3A3BA10A-73B9-9ED5-6BAB-1CE2682FCAF5}"/>
              </a:ext>
            </a:extLst>
          </p:cNvPr>
          <p:cNvGrpSpPr>
            <a:grpSpLocks noChangeAspect="1"/>
          </p:cNvGrpSpPr>
          <p:nvPr/>
        </p:nvGrpSpPr>
        <p:grpSpPr>
          <a:xfrm rot="10800000">
            <a:off x="20357215" y="125252"/>
            <a:ext cx="5260929" cy="10162326"/>
            <a:chOff x="0" y="1270"/>
            <a:chExt cx="3289300" cy="6353810"/>
          </a:xfrm>
        </p:grpSpPr>
        <p:sp>
          <p:nvSpPr>
            <p:cNvPr id="17" name="Freeform 3">
              <a:extLst>
                <a:ext uri="{FF2B5EF4-FFF2-40B4-BE49-F238E27FC236}">
                  <a16:creationId xmlns:a16="http://schemas.microsoft.com/office/drawing/2014/main" xmlns="" id="{61BAE938-38F8-E9B0-F832-9BDD7A71780C}"/>
                </a:ext>
              </a:extLst>
            </p:cNvPr>
            <p:cNvSpPr/>
            <p:nvPr/>
          </p:nvSpPr>
          <p:spPr>
            <a:xfrm>
              <a:off x="0" y="1270"/>
              <a:ext cx="3289300" cy="6353810"/>
            </a:xfrm>
            <a:custGeom>
              <a:avLst/>
              <a:gdLst/>
              <a:ahLst/>
              <a:cxnLst/>
              <a:rect l="l" t="t" r="r" b="b"/>
              <a:pathLst>
                <a:path w="3289300" h="6353810">
                  <a:moveTo>
                    <a:pt x="3289300" y="6353810"/>
                  </a:moveTo>
                  <a:lnTo>
                    <a:pt x="0" y="6353810"/>
                  </a:lnTo>
                  <a:lnTo>
                    <a:pt x="0" y="0"/>
                  </a:lnTo>
                  <a:lnTo>
                    <a:pt x="3289300" y="0"/>
                  </a:lnTo>
                  <a:lnTo>
                    <a:pt x="3289300" y="6353810"/>
                  </a:lnTo>
                  <a:close/>
                </a:path>
              </a:pathLst>
            </a:custGeom>
            <a:solidFill>
              <a:srgbClr val="000000"/>
            </a:solidFill>
          </p:spPr>
        </p:sp>
        <p:sp>
          <p:nvSpPr>
            <p:cNvPr id="18" name="Freeform 4">
              <a:extLst>
                <a:ext uri="{FF2B5EF4-FFF2-40B4-BE49-F238E27FC236}">
                  <a16:creationId xmlns:a16="http://schemas.microsoft.com/office/drawing/2014/main" xmlns="" id="{0323E105-9D67-CADB-9A0A-5B977A769DF6}"/>
                </a:ext>
              </a:extLst>
            </p:cNvPr>
            <p:cNvSpPr/>
            <p:nvPr/>
          </p:nvSpPr>
          <p:spPr>
            <a:xfrm>
              <a:off x="179070" y="323342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9"/>
              <a:stretch>
                <a:fillRect t="-93" b="-9117"/>
              </a:stretch>
            </a:blipFill>
          </p:spPr>
        </p:sp>
        <p:sp>
          <p:nvSpPr>
            <p:cNvPr id="19" name="Freeform 5">
              <a:extLst>
                <a:ext uri="{FF2B5EF4-FFF2-40B4-BE49-F238E27FC236}">
                  <a16:creationId xmlns:a16="http://schemas.microsoft.com/office/drawing/2014/main" xmlns="" id="{BED2E95D-6D14-BC5A-1778-53CC8607BD11}"/>
                </a:ext>
              </a:extLst>
            </p:cNvPr>
            <p:cNvSpPr/>
            <p:nvPr/>
          </p:nvSpPr>
          <p:spPr>
            <a:xfrm>
              <a:off x="181610" y="18034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10"/>
              <a:stretch>
                <a:fillRect t="-29659"/>
              </a:stretch>
            </a:blipFill>
          </p:spPr>
        </p:sp>
        <p:sp>
          <p:nvSpPr>
            <p:cNvPr id="20" name="Freeform 6">
              <a:extLst>
                <a:ext uri="{FF2B5EF4-FFF2-40B4-BE49-F238E27FC236}">
                  <a16:creationId xmlns:a16="http://schemas.microsoft.com/office/drawing/2014/main" xmlns="" id="{52AE6343-D491-DAE5-E838-3D9AEC005342}"/>
                </a:ext>
              </a:extLst>
            </p:cNvPr>
            <p:cNvSpPr/>
            <p:nvPr/>
          </p:nvSpPr>
          <p:spPr>
            <a:xfrm>
              <a:off x="54610" y="439420"/>
              <a:ext cx="3173730" cy="5429250"/>
            </a:xfrm>
            <a:custGeom>
              <a:avLst/>
              <a:gdLst/>
              <a:ahLst/>
              <a:cxnLst/>
              <a:rect l="l" t="t" r="r" b="b"/>
              <a:pathLst>
                <a:path w="3173730" h="542925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FFFFFF"/>
            </a:solidFill>
          </p:spPr>
        </p:sp>
      </p:grpSp>
      <p:sp>
        <p:nvSpPr>
          <p:cNvPr id="23" name="TextBox 8">
            <a:extLst>
              <a:ext uri="{FF2B5EF4-FFF2-40B4-BE49-F238E27FC236}">
                <a16:creationId xmlns:a16="http://schemas.microsoft.com/office/drawing/2014/main" xmlns="" id="{4ED9A329-7B95-CF7A-E10B-44F48043F912}"/>
              </a:ext>
            </a:extLst>
          </p:cNvPr>
          <p:cNvSpPr txBox="1"/>
          <p:nvPr/>
        </p:nvSpPr>
        <p:spPr>
          <a:xfrm>
            <a:off x="1158096" y="11017550"/>
            <a:ext cx="7981895" cy="425767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F4F8F8"/>
                </a:solidFill>
                <a:latin typeface="Quicksand Medium"/>
              </a:rPr>
              <a:t>The two-wheeled self-balancing robot is a robotic platform with two independently moving wheels.</a:t>
            </a:r>
          </a:p>
          <a:p>
            <a:pPr marL="647700" lvl="1" indent="-323850">
              <a:lnSpc>
                <a:spcPts val="4200"/>
              </a:lnSpc>
              <a:buFont typeface="Arial"/>
              <a:buChar char="•"/>
            </a:pPr>
            <a:r>
              <a:rPr lang="en-US" sz="3000" dirty="0">
                <a:solidFill>
                  <a:srgbClr val="F4F8F8"/>
                </a:solidFill>
                <a:latin typeface="Quicksand Medium"/>
              </a:rPr>
              <a:t>Its behavior is comparable to a traditional mechanical system using an inverted pendulum.</a:t>
            </a:r>
          </a:p>
          <a:p>
            <a:pPr marL="647700" lvl="1" indent="-323850">
              <a:lnSpc>
                <a:spcPts val="4200"/>
              </a:lnSpc>
              <a:buFont typeface="Arial"/>
              <a:buChar char="•"/>
            </a:pPr>
            <a:r>
              <a:rPr lang="en-US" sz="3000" dirty="0">
                <a:solidFill>
                  <a:srgbClr val="F4F8F8"/>
                </a:solidFill>
                <a:latin typeface="Quicksand Medium"/>
              </a:rPr>
              <a:t>Unique stability control is required to keep the robot upright.</a:t>
            </a:r>
          </a:p>
        </p:txBody>
      </p:sp>
      <p:sp>
        <p:nvSpPr>
          <p:cNvPr id="25" name="TextBox 7">
            <a:extLst>
              <a:ext uri="{FF2B5EF4-FFF2-40B4-BE49-F238E27FC236}">
                <a16:creationId xmlns:a16="http://schemas.microsoft.com/office/drawing/2014/main" xmlns="" id="{7642CC88-2930-0FB9-B778-30106F25C808}"/>
              </a:ext>
            </a:extLst>
          </p:cNvPr>
          <p:cNvSpPr txBox="1"/>
          <p:nvPr/>
        </p:nvSpPr>
        <p:spPr>
          <a:xfrm>
            <a:off x="424851" y="-2104211"/>
            <a:ext cx="8297205" cy="1157605"/>
          </a:xfrm>
          <a:prstGeom prst="rect">
            <a:avLst/>
          </a:prstGeom>
        </p:spPr>
        <p:txBody>
          <a:bodyPr lIns="0" tIns="0" rIns="0" bIns="0" rtlCol="0" anchor="t">
            <a:spAutoFit/>
          </a:bodyPr>
          <a:lstStyle/>
          <a:p>
            <a:pPr>
              <a:lnSpc>
                <a:spcPts val="8960"/>
              </a:lnSpc>
            </a:pPr>
            <a:r>
              <a:rPr lang="en-US" sz="8000" dirty="0">
                <a:solidFill>
                  <a:srgbClr val="FFFFFF"/>
                </a:solidFill>
                <a:latin typeface="Quicksand Bold"/>
              </a:rPr>
              <a:t>INTRODUCTION</a:t>
            </a:r>
          </a:p>
        </p:txBody>
      </p:sp>
      <p:pic>
        <p:nvPicPr>
          <p:cNvPr id="24" name="Picture 25" descr="A close-up of a logo&#10;&#10;Description automatically generated">
            <a:extLst>
              <a:ext uri="{FF2B5EF4-FFF2-40B4-BE49-F238E27FC236}">
                <a16:creationId xmlns:a16="http://schemas.microsoft.com/office/drawing/2014/main" xmlns="" id="{42E2FDAA-AF1C-8CD6-CA5A-385EDCA9871C}"/>
              </a:ext>
            </a:extLst>
          </p:cNvPr>
          <p:cNvPicPr>
            <a:picLocks noChangeAspect="1"/>
          </p:cNvPicPr>
          <p:nvPr/>
        </p:nvPicPr>
        <p:blipFill>
          <a:blip r:embed="rId11"/>
          <a:stretch>
            <a:fillRect/>
          </a:stretch>
        </p:blipFill>
        <p:spPr>
          <a:xfrm>
            <a:off x="427220" y="8383320"/>
            <a:ext cx="5703757" cy="1352720"/>
          </a:xfrm>
          <a:prstGeom prst="rect">
            <a:avLst/>
          </a:prstGeom>
        </p:spPr>
      </p:pic>
      <p:pic>
        <p:nvPicPr>
          <p:cNvPr id="33" name="Picture 33" descr="A close-up of a logo&#10;&#10;Description automatically generated">
            <a:extLst>
              <a:ext uri="{FF2B5EF4-FFF2-40B4-BE49-F238E27FC236}">
                <a16:creationId xmlns:a16="http://schemas.microsoft.com/office/drawing/2014/main" xmlns="" id="{7AFDFDA9-D2B7-D557-D1C8-B1044028F387}"/>
              </a:ext>
            </a:extLst>
          </p:cNvPr>
          <p:cNvPicPr>
            <a:picLocks noChangeAspect="1"/>
          </p:cNvPicPr>
          <p:nvPr/>
        </p:nvPicPr>
        <p:blipFill>
          <a:blip r:embed="rId12"/>
          <a:stretch>
            <a:fillRect/>
          </a:stretch>
        </p:blipFill>
        <p:spPr>
          <a:xfrm>
            <a:off x="12456826" y="7851723"/>
            <a:ext cx="5703757" cy="2228537"/>
          </a:xfrm>
          <a:prstGeom prst="rect">
            <a:avLst/>
          </a:prstGeom>
        </p:spPr>
      </p:pic>
      <p:sp>
        <p:nvSpPr>
          <p:cNvPr id="6" name="TextBox 5">
            <a:extLst>
              <a:ext uri="{FF2B5EF4-FFF2-40B4-BE49-F238E27FC236}">
                <a16:creationId xmlns:a16="http://schemas.microsoft.com/office/drawing/2014/main" xmlns="" id="{3C805382-31D7-EDCA-E0EF-81782EAE3CC5}"/>
              </a:ext>
            </a:extLst>
          </p:cNvPr>
          <p:cNvSpPr txBox="1"/>
          <p:nvPr/>
        </p:nvSpPr>
        <p:spPr>
          <a:xfrm>
            <a:off x="506802" y="3019246"/>
            <a:ext cx="624336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atin typeface="Batang"/>
                <a:ea typeface="Gulim"/>
                <a:cs typeface="Calibri"/>
              </a:rPr>
              <a:t>TWO WHEELED</a:t>
            </a:r>
          </a:p>
        </p:txBody>
      </p:sp>
      <p:sp>
        <p:nvSpPr>
          <p:cNvPr id="7" name="TextBox 6">
            <a:extLst>
              <a:ext uri="{FF2B5EF4-FFF2-40B4-BE49-F238E27FC236}">
                <a16:creationId xmlns:a16="http://schemas.microsoft.com/office/drawing/2014/main" xmlns="" id="{E7CB200D-45E4-172F-C986-87A732745AC8}"/>
              </a:ext>
            </a:extLst>
          </p:cNvPr>
          <p:cNvSpPr txBox="1"/>
          <p:nvPr/>
        </p:nvSpPr>
        <p:spPr>
          <a:xfrm>
            <a:off x="506802" y="5779698"/>
            <a:ext cx="62433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latin typeface="Quicksand Medium"/>
                <a:cs typeface="Calibri"/>
              </a:rPr>
              <a:t>DAIICT, GANDHINAGAR</a:t>
            </a:r>
          </a:p>
        </p:txBody>
      </p:sp>
      <p:sp>
        <p:nvSpPr>
          <p:cNvPr id="8" name="TextBox 7">
            <a:extLst>
              <a:ext uri="{FF2B5EF4-FFF2-40B4-BE49-F238E27FC236}">
                <a16:creationId xmlns:a16="http://schemas.microsoft.com/office/drawing/2014/main" xmlns="" id="{04DF9622-6FC9-AB8F-EED4-58378355C082}"/>
              </a:ext>
            </a:extLst>
          </p:cNvPr>
          <p:cNvSpPr txBox="1"/>
          <p:nvPr/>
        </p:nvSpPr>
        <p:spPr>
          <a:xfrm>
            <a:off x="288985" y="3879731"/>
            <a:ext cx="666821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b="1" dirty="0">
                <a:latin typeface="Batang"/>
                <a:ea typeface="Batang"/>
                <a:cs typeface="Browallia New"/>
              </a:rPr>
              <a:t>SELF BALANCING ROBOT</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2977411" y="1085850"/>
            <a:ext cx="12333177" cy="1157605"/>
          </a:xfrm>
          <a:prstGeom prst="rect">
            <a:avLst/>
          </a:prstGeom>
        </p:spPr>
        <p:txBody>
          <a:bodyPr lIns="0" tIns="0" rIns="0" bIns="0" rtlCol="0" anchor="t">
            <a:spAutoFit/>
          </a:bodyPr>
          <a:lstStyle/>
          <a:p>
            <a:pPr algn="ctr">
              <a:lnSpc>
                <a:spcPts val="8960"/>
              </a:lnSpc>
            </a:pPr>
            <a:r>
              <a:rPr lang="en-US" sz="8000">
                <a:solidFill>
                  <a:srgbClr val="FFFFFF"/>
                </a:solidFill>
                <a:latin typeface="Quicksand Bold"/>
              </a:rPr>
              <a:t>COMPONENTS USED</a:t>
            </a:r>
          </a:p>
        </p:txBody>
      </p:sp>
      <p:sp>
        <p:nvSpPr>
          <p:cNvPr id="4" name="Freeform 4"/>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6" cstate="print">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pic>
        <p:nvPicPr>
          <p:cNvPr id="9" name="Picture 9" descr="Robot Wheel -10cm x 4cm">
            <a:extLst>
              <a:ext uri="{FF2B5EF4-FFF2-40B4-BE49-F238E27FC236}">
                <a16:creationId xmlns:a16="http://schemas.microsoft.com/office/drawing/2014/main" xmlns="" id="{7643920B-F867-6FF3-2B17-933F31A6B35B}"/>
              </a:ext>
            </a:extLst>
          </p:cNvPr>
          <p:cNvPicPr>
            <a:picLocks noChangeAspect="1"/>
          </p:cNvPicPr>
          <p:nvPr/>
        </p:nvPicPr>
        <p:blipFill>
          <a:blip r:embed="rId9"/>
          <a:stretch>
            <a:fillRect/>
          </a:stretch>
        </p:blipFill>
        <p:spPr>
          <a:xfrm>
            <a:off x="5357004" y="2434806"/>
            <a:ext cx="7573991" cy="7552425"/>
          </a:xfrm>
          <a:prstGeom prst="rect">
            <a:avLst/>
          </a:prstGeom>
        </p:spPr>
      </p:pic>
      <p:pic>
        <p:nvPicPr>
          <p:cNvPr id="11" name="Picture 12" descr="Buy Orange 2200mAh 3S 40C/80C LiPo Battery Pack In India">
            <a:extLst>
              <a:ext uri="{FF2B5EF4-FFF2-40B4-BE49-F238E27FC236}">
                <a16:creationId xmlns:a16="http://schemas.microsoft.com/office/drawing/2014/main" xmlns="" id="{527E8CCB-B3EC-6559-9291-DBDADE93D28E}"/>
              </a:ext>
            </a:extLst>
          </p:cNvPr>
          <p:cNvPicPr>
            <a:picLocks noChangeAspect="1"/>
          </p:cNvPicPr>
          <p:nvPr/>
        </p:nvPicPr>
        <p:blipFill>
          <a:blip r:embed="rId10"/>
          <a:stretch>
            <a:fillRect/>
          </a:stretch>
        </p:blipFill>
        <p:spPr>
          <a:xfrm>
            <a:off x="13595230" y="4569842"/>
            <a:ext cx="3023558" cy="3023559"/>
          </a:xfrm>
          <a:prstGeom prst="rect">
            <a:avLst/>
          </a:prstGeom>
        </p:spPr>
      </p:pic>
      <p:pic>
        <p:nvPicPr>
          <p:cNvPr id="12" name="Picture 12" descr="idea star: movers and packers dubai: foam board sheet">
            <a:extLst>
              <a:ext uri="{FF2B5EF4-FFF2-40B4-BE49-F238E27FC236}">
                <a16:creationId xmlns:a16="http://schemas.microsoft.com/office/drawing/2014/main" xmlns="" id="{548D75DB-E054-0769-2FD2-085F1EFAC7CA}"/>
              </a:ext>
            </a:extLst>
          </p:cNvPr>
          <p:cNvPicPr>
            <a:picLocks noChangeAspect="1"/>
          </p:cNvPicPr>
          <p:nvPr/>
        </p:nvPicPr>
        <p:blipFill>
          <a:blip r:embed="rId11"/>
          <a:stretch>
            <a:fillRect/>
          </a:stretch>
        </p:blipFill>
        <p:spPr>
          <a:xfrm>
            <a:off x="763438" y="4740312"/>
            <a:ext cx="4144992" cy="2833582"/>
          </a:xfrm>
          <a:prstGeom prst="rect">
            <a:avLst/>
          </a:prstGeom>
        </p:spPr>
      </p:pic>
      <p:sp>
        <p:nvSpPr>
          <p:cNvPr id="14" name="TextBox 13">
            <a:extLst>
              <a:ext uri="{FF2B5EF4-FFF2-40B4-BE49-F238E27FC236}">
                <a16:creationId xmlns:a16="http://schemas.microsoft.com/office/drawing/2014/main" xmlns="" id="{4F0D1F80-FF7A-439C-41D9-199B9DAABE2C}"/>
              </a:ext>
            </a:extLst>
          </p:cNvPr>
          <p:cNvSpPr txBox="1"/>
          <p:nvPr/>
        </p:nvSpPr>
        <p:spPr>
          <a:xfrm>
            <a:off x="5347453" y="2434651"/>
            <a:ext cx="312307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000000"/>
                </a:solidFill>
                <a:latin typeface="Quicksand Medium"/>
                <a:ea typeface="+mn-lt"/>
                <a:cs typeface="+mn-lt"/>
              </a:rPr>
              <a:t>Robot Wheels</a:t>
            </a:r>
            <a:endParaRPr lang="en-US"/>
          </a:p>
        </p:txBody>
      </p:sp>
      <p:sp>
        <p:nvSpPr>
          <p:cNvPr id="3" name="Slide Number Placeholder 2">
            <a:extLst>
              <a:ext uri="{FF2B5EF4-FFF2-40B4-BE49-F238E27FC236}">
                <a16:creationId xmlns:a16="http://schemas.microsoft.com/office/drawing/2014/main" xmlns="" id="{BBC73C14-27CE-448C-53B7-4D894F12E92A}"/>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10" name="TextBox 9">
            <a:extLst>
              <a:ext uri="{FF2B5EF4-FFF2-40B4-BE49-F238E27FC236}">
                <a16:creationId xmlns:a16="http://schemas.microsoft.com/office/drawing/2014/main" xmlns="" id="{80BB5D5D-0EA6-0DA1-54AE-B2D9440AAF8D}"/>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5</a:t>
            </a:r>
          </a:p>
        </p:txBody>
      </p:sp>
    </p:spTree>
    <p:extLst>
      <p:ext uri="{BB962C8B-B14F-4D97-AF65-F5344CB8AC3E}">
        <p14:creationId xmlns:p14="http://schemas.microsoft.com/office/powerpoint/2010/main" xmlns="" val="197693428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25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2977411" y="1085850"/>
            <a:ext cx="12333177" cy="1157605"/>
          </a:xfrm>
          <a:prstGeom prst="rect">
            <a:avLst/>
          </a:prstGeom>
        </p:spPr>
        <p:txBody>
          <a:bodyPr lIns="0" tIns="0" rIns="0" bIns="0" rtlCol="0" anchor="t">
            <a:spAutoFit/>
          </a:bodyPr>
          <a:lstStyle/>
          <a:p>
            <a:pPr algn="ctr">
              <a:lnSpc>
                <a:spcPts val="8960"/>
              </a:lnSpc>
            </a:pPr>
            <a:r>
              <a:rPr lang="en-US" sz="8000">
                <a:solidFill>
                  <a:srgbClr val="FFFFFF"/>
                </a:solidFill>
                <a:latin typeface="Quicksand Bold"/>
              </a:rPr>
              <a:t>COMPONENTS USED</a:t>
            </a:r>
          </a:p>
        </p:txBody>
      </p:sp>
      <p:sp>
        <p:nvSpPr>
          <p:cNvPr id="4" name="Freeform 4"/>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6" cstate="print">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pic>
        <p:nvPicPr>
          <p:cNvPr id="9" name="Picture 9" descr="Robot Wheel -10cm x 4cm">
            <a:extLst>
              <a:ext uri="{FF2B5EF4-FFF2-40B4-BE49-F238E27FC236}">
                <a16:creationId xmlns:a16="http://schemas.microsoft.com/office/drawing/2014/main" xmlns="" id="{7643920B-F867-6FF3-2B17-933F31A6B35B}"/>
              </a:ext>
            </a:extLst>
          </p:cNvPr>
          <p:cNvPicPr>
            <a:picLocks noChangeAspect="1"/>
          </p:cNvPicPr>
          <p:nvPr/>
        </p:nvPicPr>
        <p:blipFill>
          <a:blip r:embed="rId9" cstate="print"/>
          <a:stretch>
            <a:fillRect/>
          </a:stretch>
        </p:blipFill>
        <p:spPr>
          <a:xfrm>
            <a:off x="14436305" y="4483580"/>
            <a:ext cx="2441276" cy="2376578"/>
          </a:xfrm>
          <a:prstGeom prst="rect">
            <a:avLst/>
          </a:prstGeom>
        </p:spPr>
      </p:pic>
      <p:pic>
        <p:nvPicPr>
          <p:cNvPr id="12" name="Picture 12" descr="idea star: movers and packers dubai: foam board sheet">
            <a:extLst>
              <a:ext uri="{FF2B5EF4-FFF2-40B4-BE49-F238E27FC236}">
                <a16:creationId xmlns:a16="http://schemas.microsoft.com/office/drawing/2014/main" xmlns="" id="{548D75DB-E054-0769-2FD2-085F1EFAC7CA}"/>
              </a:ext>
            </a:extLst>
          </p:cNvPr>
          <p:cNvPicPr>
            <a:picLocks noChangeAspect="1"/>
          </p:cNvPicPr>
          <p:nvPr/>
        </p:nvPicPr>
        <p:blipFill>
          <a:blip r:embed="rId10"/>
          <a:stretch>
            <a:fillRect/>
          </a:stretch>
        </p:blipFill>
        <p:spPr>
          <a:xfrm>
            <a:off x="4019909" y="2303350"/>
            <a:ext cx="10226614" cy="6995827"/>
          </a:xfrm>
          <a:prstGeom prst="rect">
            <a:avLst/>
          </a:prstGeom>
        </p:spPr>
      </p:pic>
      <p:sp>
        <p:nvSpPr>
          <p:cNvPr id="8" name="TextBox 7">
            <a:extLst>
              <a:ext uri="{FF2B5EF4-FFF2-40B4-BE49-F238E27FC236}">
                <a16:creationId xmlns:a16="http://schemas.microsoft.com/office/drawing/2014/main" xmlns="" id="{5DCD506C-8BA5-A514-2135-22D54AA2C502}"/>
              </a:ext>
            </a:extLst>
          </p:cNvPr>
          <p:cNvSpPr txBox="1"/>
          <p:nvPr/>
        </p:nvSpPr>
        <p:spPr>
          <a:xfrm>
            <a:off x="4010359" y="2305255"/>
            <a:ext cx="312307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chemeClr val="bg1"/>
                </a:solidFill>
                <a:latin typeface="Quicksand Medium"/>
                <a:ea typeface="+mn-lt"/>
                <a:cs typeface="+mn-lt"/>
              </a:rPr>
              <a:t>Foam Sheet</a:t>
            </a:r>
            <a:endParaRPr lang="en-US">
              <a:solidFill>
                <a:schemeClr val="bg1"/>
              </a:solidFill>
              <a:cs typeface="Calibri"/>
            </a:endParaRPr>
          </a:p>
        </p:txBody>
      </p:sp>
      <p:pic>
        <p:nvPicPr>
          <p:cNvPr id="3" name="Picture 9" descr="A small electric motor with wires&#10;&#10;Description automatically generated">
            <a:extLst>
              <a:ext uri="{FF2B5EF4-FFF2-40B4-BE49-F238E27FC236}">
                <a16:creationId xmlns:a16="http://schemas.microsoft.com/office/drawing/2014/main" xmlns="" id="{BDD80DC6-22B6-A0A3-7F2D-64EDE5F9CDD9}"/>
              </a:ext>
            </a:extLst>
          </p:cNvPr>
          <p:cNvPicPr>
            <a:picLocks noChangeAspect="1"/>
          </p:cNvPicPr>
          <p:nvPr/>
        </p:nvPicPr>
        <p:blipFill>
          <a:blip r:embed="rId11">
            <a:extLst>
              <a:ext uri="{837473B0-CC2E-450A-ABE3-18F120FF3D39}">
                <a1611:picAttrSrcUrl xmlns:a1611="http://schemas.microsoft.com/office/drawing/2016/11/main" xmlns="" r:id="rId12"/>
              </a:ext>
            </a:extLst>
          </a:blip>
          <a:stretch>
            <a:fillRect/>
          </a:stretch>
        </p:blipFill>
        <p:spPr>
          <a:xfrm>
            <a:off x="212272" y="4606653"/>
            <a:ext cx="3494313" cy="2379978"/>
          </a:xfrm>
          <a:prstGeom prst="rect">
            <a:avLst/>
          </a:prstGeom>
        </p:spPr>
      </p:pic>
      <p:sp>
        <p:nvSpPr>
          <p:cNvPr id="10" name="TextBox 9">
            <a:extLst>
              <a:ext uri="{FF2B5EF4-FFF2-40B4-BE49-F238E27FC236}">
                <a16:creationId xmlns:a16="http://schemas.microsoft.com/office/drawing/2014/main" xmlns="" id="{74C0F40A-353C-95D6-CD1D-248D6F1E1F95}"/>
              </a:ext>
            </a:extLst>
          </p:cNvPr>
          <p:cNvSpPr txBox="1"/>
          <p:nvPr/>
        </p:nvSpPr>
        <p:spPr>
          <a:xfrm>
            <a:off x="7772400" y="6072188"/>
            <a:ext cx="2743200" cy="317500"/>
          </a:xfrm>
          <a:prstGeom prst="rect">
            <a:avLst/>
          </a:prstGeom>
        </p:spPr>
        <p:txBody>
          <a:bodyPr lIns="91440" tIns="45720" rIns="91440" bIns="45720" anchor="t">
            <a:normAutofit fontScale="92500" lnSpcReduction="20000"/>
          </a:bodyPr>
          <a:lstStyle/>
          <a:p>
            <a:endParaRPr lang="en-US">
              <a:cs typeface="Calibri"/>
            </a:endParaRPr>
          </a:p>
        </p:txBody>
      </p:sp>
      <p:sp>
        <p:nvSpPr>
          <p:cNvPr id="11" name="Slide Number Placeholder 10">
            <a:extLst>
              <a:ext uri="{FF2B5EF4-FFF2-40B4-BE49-F238E27FC236}">
                <a16:creationId xmlns:a16="http://schemas.microsoft.com/office/drawing/2014/main" xmlns="" id="{62E42B4B-CF9A-7E0E-D15F-3F68BA901190}"/>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14" name="TextBox 13">
            <a:extLst>
              <a:ext uri="{FF2B5EF4-FFF2-40B4-BE49-F238E27FC236}">
                <a16:creationId xmlns:a16="http://schemas.microsoft.com/office/drawing/2014/main" xmlns="" id="{DDF78EB6-A262-773D-F794-5E09359F85C1}"/>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5</a:t>
            </a:r>
          </a:p>
        </p:txBody>
      </p:sp>
    </p:spTree>
    <p:extLst>
      <p:ext uri="{BB962C8B-B14F-4D97-AF65-F5344CB8AC3E}">
        <p14:creationId xmlns:p14="http://schemas.microsoft.com/office/powerpoint/2010/main" xmlns="" val="104562145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pic>
        <p:nvPicPr>
          <p:cNvPr id="3" name="Picture 9" descr="A small electric motor with wires&#10;&#10;Description automatically generated">
            <a:extLst>
              <a:ext uri="{FF2B5EF4-FFF2-40B4-BE49-F238E27FC236}">
                <a16:creationId xmlns:a16="http://schemas.microsoft.com/office/drawing/2014/main" xmlns="" id="{BDD80DC6-22B6-A0A3-7F2D-64EDE5F9CDD9}"/>
              </a:ext>
            </a:extLst>
          </p:cNvPr>
          <p:cNvPicPr>
            <a:picLocks noChangeAspect="1"/>
          </p:cNvPicPr>
          <p:nvPr/>
        </p:nvPicPr>
        <p:blipFill>
          <a:blip r:embed="rId2">
            <a:extLst>
              <a:ext uri="{837473B0-CC2E-450A-ABE3-18F120FF3D39}">
                <a1611:picAttrSrcUrl xmlns:a1611="http://schemas.microsoft.com/office/drawing/2016/11/main" xmlns="" r:id="rId3"/>
              </a:ext>
            </a:extLst>
          </a:blip>
          <a:stretch>
            <a:fillRect/>
          </a:stretch>
        </p:blipFill>
        <p:spPr>
          <a:xfrm>
            <a:off x="4016829" y="2451282"/>
            <a:ext cx="10107384" cy="6886663"/>
          </a:xfrm>
          <a:prstGeom prst="rect">
            <a:avLst/>
          </a:prstGeom>
        </p:spPr>
      </p:pic>
      <p:sp>
        <p:nvSpPr>
          <p:cNvPr id="2" name="TextBox 2"/>
          <p:cNvSpPr txBox="1"/>
          <p:nvPr/>
        </p:nvSpPr>
        <p:spPr>
          <a:xfrm>
            <a:off x="2977411" y="1085850"/>
            <a:ext cx="12333177" cy="1157605"/>
          </a:xfrm>
          <a:prstGeom prst="rect">
            <a:avLst/>
          </a:prstGeom>
        </p:spPr>
        <p:txBody>
          <a:bodyPr lIns="0" tIns="0" rIns="0" bIns="0" rtlCol="0" anchor="t">
            <a:spAutoFit/>
          </a:bodyPr>
          <a:lstStyle/>
          <a:p>
            <a:pPr algn="ctr">
              <a:lnSpc>
                <a:spcPts val="8960"/>
              </a:lnSpc>
            </a:pPr>
            <a:r>
              <a:rPr lang="en-US" sz="8000">
                <a:solidFill>
                  <a:srgbClr val="FFFFFF"/>
                </a:solidFill>
                <a:latin typeface="Quicksand Bold"/>
              </a:rPr>
              <a:t>COMPONENTS USED</a:t>
            </a:r>
          </a:p>
        </p:txBody>
      </p:sp>
      <p:sp>
        <p:nvSpPr>
          <p:cNvPr id="4" name="Freeform 4"/>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8" cstate="print">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9" cstate="print">
              <a:extLst>
                <a:ext uri="{96DAC541-7B7A-43D3-8B79-37D633B846F1}">
                  <asvg:svgBlip xmlns:asvg="http://schemas.microsoft.com/office/drawing/2016/SVG/main" xmlns="" r:embed="rId10"/>
                </a:ext>
              </a:extLst>
            </a:blip>
            <a:stretch>
              <a:fillRect/>
            </a:stretch>
          </a:blipFill>
        </p:spPr>
      </p:sp>
      <p:pic>
        <p:nvPicPr>
          <p:cNvPr id="12" name="Picture 12" descr="idea star: movers and packers dubai: foam board sheet">
            <a:extLst>
              <a:ext uri="{FF2B5EF4-FFF2-40B4-BE49-F238E27FC236}">
                <a16:creationId xmlns:a16="http://schemas.microsoft.com/office/drawing/2014/main" xmlns="" id="{548D75DB-E054-0769-2FD2-085F1EFAC7CA}"/>
              </a:ext>
            </a:extLst>
          </p:cNvPr>
          <p:cNvPicPr>
            <a:picLocks noChangeAspect="1"/>
          </p:cNvPicPr>
          <p:nvPr/>
        </p:nvPicPr>
        <p:blipFill>
          <a:blip r:embed="rId11" cstate="print"/>
          <a:stretch>
            <a:fillRect/>
          </a:stretch>
        </p:blipFill>
        <p:spPr>
          <a:xfrm>
            <a:off x="14437537" y="4883264"/>
            <a:ext cx="2454215" cy="2031942"/>
          </a:xfrm>
          <a:prstGeom prst="rect">
            <a:avLst/>
          </a:prstGeom>
        </p:spPr>
      </p:pic>
      <p:sp>
        <p:nvSpPr>
          <p:cNvPr id="8" name="TextBox 7">
            <a:extLst>
              <a:ext uri="{FF2B5EF4-FFF2-40B4-BE49-F238E27FC236}">
                <a16:creationId xmlns:a16="http://schemas.microsoft.com/office/drawing/2014/main" xmlns="" id="{5DCD506C-8BA5-A514-2135-22D54AA2C502}"/>
              </a:ext>
            </a:extLst>
          </p:cNvPr>
          <p:cNvSpPr txBox="1"/>
          <p:nvPr/>
        </p:nvSpPr>
        <p:spPr>
          <a:xfrm>
            <a:off x="4010359" y="2566512"/>
            <a:ext cx="312307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Quicksand Medium"/>
                <a:ea typeface="+mn-lt"/>
                <a:cs typeface="+mn-lt"/>
              </a:rPr>
              <a:t>12v DC Motor With Encoders</a:t>
            </a:r>
            <a:endParaRPr lang="en-US">
              <a:cs typeface="Calibri"/>
            </a:endParaRPr>
          </a:p>
        </p:txBody>
      </p:sp>
      <p:sp>
        <p:nvSpPr>
          <p:cNvPr id="10" name="TextBox 9">
            <a:extLst>
              <a:ext uri="{FF2B5EF4-FFF2-40B4-BE49-F238E27FC236}">
                <a16:creationId xmlns:a16="http://schemas.microsoft.com/office/drawing/2014/main" xmlns="" id="{74C0F40A-353C-95D6-CD1D-248D6F1E1F95}"/>
              </a:ext>
            </a:extLst>
          </p:cNvPr>
          <p:cNvSpPr txBox="1"/>
          <p:nvPr/>
        </p:nvSpPr>
        <p:spPr>
          <a:xfrm>
            <a:off x="7772400" y="6072188"/>
            <a:ext cx="2743200" cy="317500"/>
          </a:xfrm>
          <a:prstGeom prst="rect">
            <a:avLst/>
          </a:prstGeom>
        </p:spPr>
        <p:txBody>
          <a:bodyPr lIns="91440" tIns="45720" rIns="91440" bIns="45720" anchor="t">
            <a:normAutofit fontScale="92500" lnSpcReduction="20000"/>
          </a:bodyPr>
          <a:lstStyle/>
          <a:p>
            <a:endParaRPr lang="en-US">
              <a:cs typeface="Calibri"/>
            </a:endParaRPr>
          </a:p>
        </p:txBody>
      </p:sp>
      <p:sp>
        <p:nvSpPr>
          <p:cNvPr id="13" name="TextBox 2">
            <a:extLst>
              <a:ext uri="{FF2B5EF4-FFF2-40B4-BE49-F238E27FC236}">
                <a16:creationId xmlns:a16="http://schemas.microsoft.com/office/drawing/2014/main" xmlns="" id="{783F0B09-23F1-3A70-CC8F-EB0E9CCE63F5}"/>
              </a:ext>
            </a:extLst>
          </p:cNvPr>
          <p:cNvSpPr txBox="1"/>
          <p:nvPr/>
        </p:nvSpPr>
        <p:spPr>
          <a:xfrm>
            <a:off x="1927195" y="-1777159"/>
            <a:ext cx="14270324" cy="1157605"/>
          </a:xfrm>
          <a:prstGeom prst="rect">
            <a:avLst/>
          </a:prstGeom>
        </p:spPr>
        <p:txBody>
          <a:bodyPr lIns="0" tIns="0" rIns="0" bIns="0" rtlCol="0" anchor="t">
            <a:spAutoFit/>
          </a:bodyPr>
          <a:lstStyle/>
          <a:p>
            <a:pPr algn="ctr">
              <a:lnSpc>
                <a:spcPts val="8960"/>
              </a:lnSpc>
            </a:pPr>
            <a:r>
              <a:rPr lang="en-US" sz="8000">
                <a:solidFill>
                  <a:srgbClr val="FFFFFF"/>
                </a:solidFill>
                <a:latin typeface="Quicksand Bold"/>
              </a:rPr>
              <a:t>FEATURES OF THE ROBOT</a:t>
            </a:r>
          </a:p>
        </p:txBody>
      </p:sp>
      <p:sp>
        <p:nvSpPr>
          <p:cNvPr id="15" name="TextBox 3">
            <a:extLst>
              <a:ext uri="{FF2B5EF4-FFF2-40B4-BE49-F238E27FC236}">
                <a16:creationId xmlns:a16="http://schemas.microsoft.com/office/drawing/2014/main" xmlns="" id="{F65967C6-AAA1-BD84-8D05-05B6CA25B9C9}"/>
              </a:ext>
            </a:extLst>
          </p:cNvPr>
          <p:cNvSpPr txBox="1"/>
          <p:nvPr/>
        </p:nvSpPr>
        <p:spPr>
          <a:xfrm>
            <a:off x="2748093" y="10538059"/>
            <a:ext cx="11230508" cy="3189335"/>
          </a:xfrm>
          <a:prstGeom prst="rect">
            <a:avLst/>
          </a:prstGeom>
        </p:spPr>
        <p:txBody>
          <a:bodyPr lIns="0" tIns="0" rIns="0" bIns="0" rtlCol="0" anchor="t">
            <a:spAutoFit/>
          </a:bodyPr>
          <a:lstStyle/>
          <a:p>
            <a:pPr algn="just">
              <a:lnSpc>
                <a:spcPts val="4200"/>
              </a:lnSpc>
            </a:pPr>
            <a:endParaRPr lang="en-US">
              <a:latin typeface="Quicksand Medium"/>
            </a:endParaRPr>
          </a:p>
          <a:p>
            <a:pPr marL="647700" lvl="1" indent="-323850" algn="just">
              <a:lnSpc>
                <a:spcPts val="4200"/>
              </a:lnSpc>
              <a:buFont typeface="Arial"/>
              <a:buChar char="•"/>
            </a:pPr>
            <a:r>
              <a:rPr lang="en-US" sz="3000">
                <a:solidFill>
                  <a:srgbClr val="FFFFFF"/>
                </a:solidFill>
                <a:latin typeface="Quicksand Medium"/>
              </a:rPr>
              <a:t>Stay upright</a:t>
            </a:r>
          </a:p>
          <a:p>
            <a:pPr marL="647700" lvl="1" indent="-323850" algn="just">
              <a:lnSpc>
                <a:spcPts val="4200"/>
              </a:lnSpc>
              <a:buFont typeface="Arial"/>
              <a:buChar char="•"/>
            </a:pPr>
            <a:r>
              <a:rPr lang="en-US" sz="3000">
                <a:solidFill>
                  <a:srgbClr val="FFFFFF"/>
                </a:solidFill>
                <a:latin typeface="Quicksand Medium"/>
              </a:rPr>
              <a:t>Straight line movement without needing external control.</a:t>
            </a:r>
          </a:p>
          <a:p>
            <a:pPr marL="647700" lvl="1" indent="-323850" algn="just">
              <a:lnSpc>
                <a:spcPts val="4200"/>
              </a:lnSpc>
              <a:buFont typeface="Arial"/>
              <a:buChar char="•"/>
            </a:pPr>
            <a:r>
              <a:rPr lang="en-US" sz="3000">
                <a:solidFill>
                  <a:srgbClr val="FFFFFF"/>
                </a:solidFill>
                <a:latin typeface="Quicksand Medium"/>
              </a:rPr>
              <a:t>Capability to carry and transport 1kg load </a:t>
            </a:r>
            <a:r>
              <a:rPr lang="en-US" sz="3000" err="1">
                <a:solidFill>
                  <a:srgbClr val="FFFFFF"/>
                </a:solidFill>
                <a:latin typeface="Quicksand Medium"/>
              </a:rPr>
              <a:t>upto</a:t>
            </a:r>
            <a:r>
              <a:rPr lang="en-US" sz="3000">
                <a:solidFill>
                  <a:srgbClr val="FFFFFF"/>
                </a:solidFill>
                <a:latin typeface="Quicksand Medium"/>
              </a:rPr>
              <a:t> more than 150m distance.</a:t>
            </a:r>
          </a:p>
          <a:p>
            <a:pPr algn="just">
              <a:lnSpc>
                <a:spcPts val="4200"/>
              </a:lnSpc>
            </a:pPr>
            <a:endParaRPr lang="en-US" sz="3000">
              <a:solidFill>
                <a:srgbClr val="FFFFFF"/>
              </a:solidFill>
              <a:latin typeface="Quicksand Medium"/>
            </a:endParaRPr>
          </a:p>
        </p:txBody>
      </p:sp>
      <p:sp>
        <p:nvSpPr>
          <p:cNvPr id="9" name="Slide Number Placeholder 8">
            <a:extLst>
              <a:ext uri="{FF2B5EF4-FFF2-40B4-BE49-F238E27FC236}">
                <a16:creationId xmlns:a16="http://schemas.microsoft.com/office/drawing/2014/main" xmlns="" id="{FFCBD3E7-9B7C-633C-4353-A456B992012C}"/>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14" name="TextBox 13">
            <a:extLst>
              <a:ext uri="{FF2B5EF4-FFF2-40B4-BE49-F238E27FC236}">
                <a16:creationId xmlns:a16="http://schemas.microsoft.com/office/drawing/2014/main" xmlns="" id="{76C69B9A-7AC4-7D3F-17A6-176BB49F4869}"/>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5</a:t>
            </a:r>
          </a:p>
        </p:txBody>
      </p:sp>
      <p:pic>
        <p:nvPicPr>
          <p:cNvPr id="11" name="Picture 10" descr="A green circuit board with black and white objects&#10;&#10;Description automatically generated">
            <a:extLst>
              <a:ext uri="{FF2B5EF4-FFF2-40B4-BE49-F238E27FC236}">
                <a16:creationId xmlns:a16="http://schemas.microsoft.com/office/drawing/2014/main" xmlns="" id="{8A17691A-B895-E427-633D-86571B46ABD8}"/>
              </a:ext>
            </a:extLst>
          </p:cNvPr>
          <p:cNvPicPr>
            <a:picLocks noChangeAspect="1"/>
          </p:cNvPicPr>
          <p:nvPr/>
        </p:nvPicPr>
        <p:blipFill>
          <a:blip r:embed="rId12"/>
          <a:stretch>
            <a:fillRect/>
          </a:stretch>
        </p:blipFill>
        <p:spPr>
          <a:xfrm>
            <a:off x="549729" y="4955721"/>
            <a:ext cx="2286000" cy="2247900"/>
          </a:xfrm>
          <a:prstGeom prst="rect">
            <a:avLst/>
          </a:prstGeom>
        </p:spPr>
      </p:pic>
    </p:spTree>
    <p:extLst>
      <p:ext uri="{BB962C8B-B14F-4D97-AF65-F5344CB8AC3E}">
        <p14:creationId xmlns:p14="http://schemas.microsoft.com/office/powerpoint/2010/main" xmlns="" val="349768459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a:extLst>
            <a:ext uri="{FF2B5EF4-FFF2-40B4-BE49-F238E27FC236}">
              <a16:creationId xmlns:a16="http://schemas.microsoft.com/office/drawing/2014/main" xmlns="" id="{5B85F5CB-DED0-7344-F66F-E6A6A1F26352}"/>
            </a:ext>
          </a:extLst>
        </p:cNvPr>
        <p:cNvGrpSpPr/>
        <p:nvPr/>
      </p:nvGrpSpPr>
      <p:grpSpPr>
        <a:xfrm>
          <a:off x="0" y="0"/>
          <a:ext cx="0" cy="0"/>
          <a:chOff x="0" y="0"/>
          <a:chExt cx="0" cy="0"/>
        </a:xfrm>
      </p:grpSpPr>
      <p:pic>
        <p:nvPicPr>
          <p:cNvPr id="11" name="Picture 10" descr="A green circuit board with black and white objects&#10;&#10;Description automatically generated">
            <a:extLst>
              <a:ext uri="{FF2B5EF4-FFF2-40B4-BE49-F238E27FC236}">
                <a16:creationId xmlns:a16="http://schemas.microsoft.com/office/drawing/2014/main" xmlns="" id="{DD72175F-F7E2-8F22-C2A9-0834AC5213E6}"/>
              </a:ext>
            </a:extLst>
          </p:cNvPr>
          <p:cNvPicPr>
            <a:picLocks noChangeAspect="1"/>
          </p:cNvPicPr>
          <p:nvPr/>
        </p:nvPicPr>
        <p:blipFill>
          <a:blip r:embed="rId2"/>
          <a:stretch>
            <a:fillRect/>
          </a:stretch>
        </p:blipFill>
        <p:spPr>
          <a:xfrm>
            <a:off x="5293179" y="2574471"/>
            <a:ext cx="7543800" cy="7410450"/>
          </a:xfrm>
          <a:prstGeom prst="rect">
            <a:avLst/>
          </a:prstGeom>
        </p:spPr>
      </p:pic>
      <p:pic>
        <p:nvPicPr>
          <p:cNvPr id="3" name="Picture 9" descr="A small electric motor with wires&#10;&#10;Description automatically generated">
            <a:extLst>
              <a:ext uri="{FF2B5EF4-FFF2-40B4-BE49-F238E27FC236}">
                <a16:creationId xmlns:a16="http://schemas.microsoft.com/office/drawing/2014/main" xmlns="" id="{AF0ED918-052D-D5E8-F4CF-EDDA1697637E}"/>
              </a:ext>
            </a:extLst>
          </p:cNvPr>
          <p:cNvPicPr>
            <a:picLocks noChangeAspect="1"/>
          </p:cNvPicPr>
          <p:nvPr/>
        </p:nvPicPr>
        <p:blipFill>
          <a:blip r:embed="rId3">
            <a:extLst>
              <a:ext uri="{837473B0-CC2E-450A-ABE3-18F120FF3D39}">
                <a1611:picAttrSrcUrl xmlns:a1611="http://schemas.microsoft.com/office/drawing/2016/11/main" xmlns="" r:id="rId4"/>
              </a:ext>
            </a:extLst>
          </a:blip>
          <a:stretch>
            <a:fillRect/>
          </a:stretch>
        </p:blipFill>
        <p:spPr>
          <a:xfrm>
            <a:off x="13770429" y="4870632"/>
            <a:ext cx="3554184" cy="2428963"/>
          </a:xfrm>
          <a:prstGeom prst="rect">
            <a:avLst/>
          </a:prstGeom>
        </p:spPr>
      </p:pic>
      <p:sp>
        <p:nvSpPr>
          <p:cNvPr id="2" name="TextBox 2">
            <a:extLst>
              <a:ext uri="{FF2B5EF4-FFF2-40B4-BE49-F238E27FC236}">
                <a16:creationId xmlns:a16="http://schemas.microsoft.com/office/drawing/2014/main" xmlns="" id="{DB49DB25-8972-F826-B633-BB7E5CC63C43}"/>
              </a:ext>
            </a:extLst>
          </p:cNvPr>
          <p:cNvSpPr txBox="1"/>
          <p:nvPr/>
        </p:nvSpPr>
        <p:spPr>
          <a:xfrm>
            <a:off x="2977411" y="1085850"/>
            <a:ext cx="12333177" cy="1157605"/>
          </a:xfrm>
          <a:prstGeom prst="rect">
            <a:avLst/>
          </a:prstGeom>
        </p:spPr>
        <p:txBody>
          <a:bodyPr lIns="0" tIns="0" rIns="0" bIns="0" rtlCol="0" anchor="t">
            <a:spAutoFit/>
          </a:bodyPr>
          <a:lstStyle/>
          <a:p>
            <a:pPr algn="ctr">
              <a:lnSpc>
                <a:spcPts val="8960"/>
              </a:lnSpc>
            </a:pPr>
            <a:r>
              <a:rPr lang="en-US" sz="8000">
                <a:solidFill>
                  <a:srgbClr val="FFFFFF"/>
                </a:solidFill>
                <a:latin typeface="Quicksand Bold"/>
              </a:rPr>
              <a:t>COMPONENTS USED</a:t>
            </a:r>
          </a:p>
        </p:txBody>
      </p:sp>
      <p:sp>
        <p:nvSpPr>
          <p:cNvPr id="4" name="Freeform 4">
            <a:extLst>
              <a:ext uri="{FF2B5EF4-FFF2-40B4-BE49-F238E27FC236}">
                <a16:creationId xmlns:a16="http://schemas.microsoft.com/office/drawing/2014/main" xmlns="" id="{E7D6EA15-CE9B-BB07-C92F-C15D4E454E86}"/>
              </a:ext>
            </a:extLst>
          </p:cNvPr>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5" name="Freeform 5">
            <a:extLst>
              <a:ext uri="{FF2B5EF4-FFF2-40B4-BE49-F238E27FC236}">
                <a16:creationId xmlns:a16="http://schemas.microsoft.com/office/drawing/2014/main" xmlns="" id="{430CC04C-3AED-28B6-2704-F352A6E77469}"/>
              </a:ext>
            </a:extLst>
          </p:cNvPr>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
        <p:nvSpPr>
          <p:cNvPr id="6" name="Freeform 6">
            <a:extLst>
              <a:ext uri="{FF2B5EF4-FFF2-40B4-BE49-F238E27FC236}">
                <a16:creationId xmlns:a16="http://schemas.microsoft.com/office/drawing/2014/main" xmlns="" id="{9FE3A4A6-EBE2-7D65-F1E5-AC13FD43FC52}"/>
              </a:ext>
            </a:extLst>
          </p:cNvPr>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9" cstate="print">
              <a:extLst>
                <a:ext uri="{96DAC541-7B7A-43D3-8B79-37D633B846F1}">
                  <asvg:svgBlip xmlns:asvg="http://schemas.microsoft.com/office/drawing/2016/SVG/main" xmlns="" r:embed="rId8"/>
                </a:ext>
              </a:extLst>
            </a:blip>
            <a:stretch>
              <a:fillRect/>
            </a:stretch>
          </a:blipFill>
        </p:spPr>
      </p:sp>
      <p:sp>
        <p:nvSpPr>
          <p:cNvPr id="7" name="Freeform 7">
            <a:extLst>
              <a:ext uri="{FF2B5EF4-FFF2-40B4-BE49-F238E27FC236}">
                <a16:creationId xmlns:a16="http://schemas.microsoft.com/office/drawing/2014/main" xmlns="" id="{9A0166F8-2AA4-83E3-C143-4692C969A202}"/>
              </a:ext>
            </a:extLst>
          </p:cNvPr>
          <p:cNvSpPr/>
          <p:nvPr/>
        </p:nvSpPr>
        <p:spPr>
          <a:xfrm>
            <a:off x="17311223" y="19842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10" cstate="print">
              <a:extLst>
                <a:ext uri="{96DAC541-7B7A-43D3-8B79-37D633B846F1}">
                  <asvg:svgBlip xmlns:asvg="http://schemas.microsoft.com/office/drawing/2016/SVG/main" xmlns="" r:embed="rId11"/>
                </a:ext>
              </a:extLst>
            </a:blip>
            <a:stretch>
              <a:fillRect/>
            </a:stretch>
          </a:blipFill>
        </p:spPr>
      </p:sp>
      <p:sp>
        <p:nvSpPr>
          <p:cNvPr id="8" name="TextBox 7">
            <a:extLst>
              <a:ext uri="{FF2B5EF4-FFF2-40B4-BE49-F238E27FC236}">
                <a16:creationId xmlns:a16="http://schemas.microsoft.com/office/drawing/2014/main" xmlns="" id="{1654F5B2-3F7B-1623-C6E6-06958968B59B}"/>
              </a:ext>
            </a:extLst>
          </p:cNvPr>
          <p:cNvSpPr txBox="1"/>
          <p:nvPr/>
        </p:nvSpPr>
        <p:spPr>
          <a:xfrm>
            <a:off x="5496259" y="2718912"/>
            <a:ext cx="312307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latin typeface="Quicksand Medium"/>
                <a:ea typeface="+mn-lt"/>
                <a:cs typeface="+mn-lt"/>
              </a:rPr>
              <a:t>IR Sensor Array</a:t>
            </a:r>
            <a:endParaRPr lang="en-US"/>
          </a:p>
        </p:txBody>
      </p:sp>
      <p:sp>
        <p:nvSpPr>
          <p:cNvPr id="10" name="TextBox 9">
            <a:extLst>
              <a:ext uri="{FF2B5EF4-FFF2-40B4-BE49-F238E27FC236}">
                <a16:creationId xmlns:a16="http://schemas.microsoft.com/office/drawing/2014/main" xmlns="" id="{5902CB59-45D1-D6A9-BAFA-FE7A5289198C}"/>
              </a:ext>
            </a:extLst>
          </p:cNvPr>
          <p:cNvSpPr txBox="1"/>
          <p:nvPr/>
        </p:nvSpPr>
        <p:spPr>
          <a:xfrm>
            <a:off x="7772400" y="6072188"/>
            <a:ext cx="2743200" cy="317500"/>
          </a:xfrm>
          <a:prstGeom prst="rect">
            <a:avLst/>
          </a:prstGeom>
        </p:spPr>
        <p:txBody>
          <a:bodyPr lIns="91440" tIns="45720" rIns="91440" bIns="45720" anchor="t">
            <a:normAutofit fontScale="92500" lnSpcReduction="20000"/>
          </a:bodyPr>
          <a:lstStyle/>
          <a:p>
            <a:endParaRPr lang="en-US">
              <a:cs typeface="Calibri"/>
            </a:endParaRPr>
          </a:p>
        </p:txBody>
      </p:sp>
      <p:sp>
        <p:nvSpPr>
          <p:cNvPr id="13" name="TextBox 2">
            <a:extLst>
              <a:ext uri="{FF2B5EF4-FFF2-40B4-BE49-F238E27FC236}">
                <a16:creationId xmlns:a16="http://schemas.microsoft.com/office/drawing/2014/main" xmlns="" id="{CD6ADB95-EC59-85CD-9D31-A2ED199B2C6E}"/>
              </a:ext>
            </a:extLst>
          </p:cNvPr>
          <p:cNvSpPr txBox="1"/>
          <p:nvPr/>
        </p:nvSpPr>
        <p:spPr>
          <a:xfrm>
            <a:off x="1927195" y="-1777159"/>
            <a:ext cx="14270324" cy="1157605"/>
          </a:xfrm>
          <a:prstGeom prst="rect">
            <a:avLst/>
          </a:prstGeom>
        </p:spPr>
        <p:txBody>
          <a:bodyPr lIns="0" tIns="0" rIns="0" bIns="0" rtlCol="0" anchor="t">
            <a:spAutoFit/>
          </a:bodyPr>
          <a:lstStyle/>
          <a:p>
            <a:pPr algn="ctr">
              <a:lnSpc>
                <a:spcPts val="8960"/>
              </a:lnSpc>
            </a:pPr>
            <a:r>
              <a:rPr lang="en-US" sz="8000">
                <a:solidFill>
                  <a:srgbClr val="FFFFFF"/>
                </a:solidFill>
                <a:latin typeface="Quicksand Bold"/>
              </a:rPr>
              <a:t>FEATURES OF THE ROBOT</a:t>
            </a:r>
          </a:p>
        </p:txBody>
      </p:sp>
      <p:sp>
        <p:nvSpPr>
          <p:cNvPr id="15" name="TextBox 3">
            <a:extLst>
              <a:ext uri="{FF2B5EF4-FFF2-40B4-BE49-F238E27FC236}">
                <a16:creationId xmlns:a16="http://schemas.microsoft.com/office/drawing/2014/main" xmlns="" id="{A87EA2A1-2117-B228-E48E-CEDEE6A97430}"/>
              </a:ext>
            </a:extLst>
          </p:cNvPr>
          <p:cNvSpPr txBox="1"/>
          <p:nvPr/>
        </p:nvSpPr>
        <p:spPr>
          <a:xfrm>
            <a:off x="2748093" y="10538059"/>
            <a:ext cx="11230508" cy="3189335"/>
          </a:xfrm>
          <a:prstGeom prst="rect">
            <a:avLst/>
          </a:prstGeom>
        </p:spPr>
        <p:txBody>
          <a:bodyPr lIns="0" tIns="0" rIns="0" bIns="0" rtlCol="0" anchor="t">
            <a:spAutoFit/>
          </a:bodyPr>
          <a:lstStyle/>
          <a:p>
            <a:pPr algn="just">
              <a:lnSpc>
                <a:spcPts val="4200"/>
              </a:lnSpc>
            </a:pPr>
            <a:endParaRPr lang="en-US">
              <a:latin typeface="Quicksand Medium"/>
            </a:endParaRPr>
          </a:p>
          <a:p>
            <a:pPr marL="647700" lvl="1" indent="-323850" algn="just">
              <a:lnSpc>
                <a:spcPts val="4200"/>
              </a:lnSpc>
              <a:buFont typeface="Arial"/>
              <a:buChar char="•"/>
            </a:pPr>
            <a:r>
              <a:rPr lang="en-US" sz="3000">
                <a:solidFill>
                  <a:srgbClr val="FFFFFF"/>
                </a:solidFill>
                <a:latin typeface="Quicksand Medium"/>
              </a:rPr>
              <a:t>Stay upright</a:t>
            </a:r>
          </a:p>
          <a:p>
            <a:pPr marL="647700" lvl="1" indent="-323850" algn="just">
              <a:lnSpc>
                <a:spcPts val="4200"/>
              </a:lnSpc>
              <a:buFont typeface="Arial"/>
              <a:buChar char="•"/>
            </a:pPr>
            <a:r>
              <a:rPr lang="en-US" sz="3000">
                <a:solidFill>
                  <a:srgbClr val="FFFFFF"/>
                </a:solidFill>
                <a:latin typeface="Quicksand Medium"/>
              </a:rPr>
              <a:t>Straight line movement without needing external control.</a:t>
            </a:r>
          </a:p>
          <a:p>
            <a:pPr marL="647700" lvl="1" indent="-323850" algn="just">
              <a:lnSpc>
                <a:spcPts val="4200"/>
              </a:lnSpc>
              <a:buFont typeface="Arial"/>
              <a:buChar char="•"/>
            </a:pPr>
            <a:r>
              <a:rPr lang="en-US" sz="3000">
                <a:solidFill>
                  <a:srgbClr val="FFFFFF"/>
                </a:solidFill>
                <a:latin typeface="Quicksand Medium"/>
              </a:rPr>
              <a:t>Capability to carry and transport 1kg load </a:t>
            </a:r>
            <a:r>
              <a:rPr lang="en-US" sz="3000" err="1">
                <a:solidFill>
                  <a:srgbClr val="FFFFFF"/>
                </a:solidFill>
                <a:latin typeface="Quicksand Medium"/>
              </a:rPr>
              <a:t>upto</a:t>
            </a:r>
            <a:r>
              <a:rPr lang="en-US" sz="3000">
                <a:solidFill>
                  <a:srgbClr val="FFFFFF"/>
                </a:solidFill>
                <a:latin typeface="Quicksand Medium"/>
              </a:rPr>
              <a:t> more than 150m distance.</a:t>
            </a:r>
          </a:p>
          <a:p>
            <a:pPr algn="just">
              <a:lnSpc>
                <a:spcPts val="4200"/>
              </a:lnSpc>
            </a:pPr>
            <a:endParaRPr lang="en-US" sz="3000">
              <a:solidFill>
                <a:srgbClr val="FFFFFF"/>
              </a:solidFill>
              <a:latin typeface="Quicksand Medium"/>
            </a:endParaRPr>
          </a:p>
        </p:txBody>
      </p:sp>
      <p:sp>
        <p:nvSpPr>
          <p:cNvPr id="9" name="Slide Number Placeholder 8">
            <a:extLst>
              <a:ext uri="{FF2B5EF4-FFF2-40B4-BE49-F238E27FC236}">
                <a16:creationId xmlns:a16="http://schemas.microsoft.com/office/drawing/2014/main" xmlns="" id="{457CDA2F-B964-6C13-1F1B-1134B9DD397F}"/>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14" name="TextBox 13">
            <a:extLst>
              <a:ext uri="{FF2B5EF4-FFF2-40B4-BE49-F238E27FC236}">
                <a16:creationId xmlns:a16="http://schemas.microsoft.com/office/drawing/2014/main" xmlns="" id="{70BDF094-CB47-55C5-9C73-C2AAF96B6E22}"/>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5</a:t>
            </a:r>
          </a:p>
        </p:txBody>
      </p:sp>
    </p:spTree>
    <p:extLst>
      <p:ext uri="{BB962C8B-B14F-4D97-AF65-F5344CB8AC3E}">
        <p14:creationId xmlns:p14="http://schemas.microsoft.com/office/powerpoint/2010/main" xmlns="" val="37916711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2008838" y="2680541"/>
            <a:ext cx="14270324" cy="1157605"/>
          </a:xfrm>
          <a:prstGeom prst="rect">
            <a:avLst/>
          </a:prstGeom>
        </p:spPr>
        <p:txBody>
          <a:bodyPr lIns="0" tIns="0" rIns="0" bIns="0" rtlCol="0" anchor="t">
            <a:spAutoFit/>
          </a:bodyPr>
          <a:lstStyle/>
          <a:p>
            <a:pPr algn="ctr">
              <a:lnSpc>
                <a:spcPts val="8960"/>
              </a:lnSpc>
            </a:pPr>
            <a:r>
              <a:rPr lang="en-US" sz="8000">
                <a:solidFill>
                  <a:srgbClr val="FFFFFF"/>
                </a:solidFill>
                <a:latin typeface="Quicksand Bold"/>
              </a:rPr>
              <a:t>FEATURES OF THE ROBOT</a:t>
            </a:r>
          </a:p>
        </p:txBody>
      </p:sp>
      <p:sp>
        <p:nvSpPr>
          <p:cNvPr id="3" name="TextBox 3"/>
          <p:cNvSpPr txBox="1"/>
          <p:nvPr/>
        </p:nvSpPr>
        <p:spPr>
          <a:xfrm>
            <a:off x="2933561" y="4029121"/>
            <a:ext cx="11230508" cy="3727944"/>
          </a:xfrm>
          <a:prstGeom prst="rect">
            <a:avLst/>
          </a:prstGeom>
        </p:spPr>
        <p:txBody>
          <a:bodyPr lIns="0" tIns="0" rIns="0" bIns="0" rtlCol="0" anchor="t">
            <a:spAutoFit/>
          </a:bodyPr>
          <a:lstStyle/>
          <a:p>
            <a:pPr algn="just">
              <a:lnSpc>
                <a:spcPts val="4200"/>
              </a:lnSpc>
            </a:pPr>
            <a:endParaRPr lang="en-US">
              <a:latin typeface="Quicksand Medium"/>
            </a:endParaRPr>
          </a:p>
          <a:p>
            <a:pPr marL="647700" lvl="1" indent="-323850" algn="just">
              <a:lnSpc>
                <a:spcPts val="4200"/>
              </a:lnSpc>
              <a:buFont typeface="Arial"/>
              <a:buChar char="•"/>
            </a:pPr>
            <a:r>
              <a:rPr lang="en-US" sz="3000" dirty="0">
                <a:solidFill>
                  <a:srgbClr val="FFFFFF"/>
                </a:solidFill>
                <a:latin typeface="Quicksand Medium"/>
              </a:rPr>
              <a:t>The robot stays upright</a:t>
            </a:r>
          </a:p>
          <a:p>
            <a:pPr marL="647700" lvl="1" indent="-323850" algn="just">
              <a:lnSpc>
                <a:spcPts val="4200"/>
              </a:lnSpc>
              <a:buFont typeface="Arial"/>
              <a:buChar char="•"/>
            </a:pPr>
            <a:r>
              <a:rPr lang="en-US" sz="3000" dirty="0">
                <a:solidFill>
                  <a:srgbClr val="FFFFFF"/>
                </a:solidFill>
                <a:latin typeface="Quicksand Medium"/>
              </a:rPr>
              <a:t>Straight line movement without needing external control.</a:t>
            </a:r>
          </a:p>
          <a:p>
            <a:pPr marL="647700" lvl="1" indent="-323850" algn="just">
              <a:lnSpc>
                <a:spcPts val="4200"/>
              </a:lnSpc>
              <a:buFont typeface="Arial"/>
              <a:buChar char="•"/>
            </a:pPr>
            <a:r>
              <a:rPr lang="en-US" sz="3000" dirty="0">
                <a:solidFill>
                  <a:srgbClr val="FFFFFF"/>
                </a:solidFill>
                <a:latin typeface="Quicksand Medium"/>
                <a:ea typeface="+mn-lt"/>
                <a:cs typeface="+mn-lt"/>
              </a:rPr>
              <a:t>Able to carry and transport loads exceeding 1kg and travel distances greater than 200 meters</a:t>
            </a:r>
          </a:p>
          <a:p>
            <a:pPr marL="647700" lvl="1" indent="-323850" algn="just">
              <a:lnSpc>
                <a:spcPts val="4200"/>
              </a:lnSpc>
              <a:buFont typeface="Arial"/>
              <a:buChar char="•"/>
            </a:pPr>
            <a:r>
              <a:rPr lang="en-US" sz="3000" dirty="0">
                <a:solidFill>
                  <a:srgbClr val="FFFFFF"/>
                </a:solidFill>
                <a:latin typeface="Quicksand Medium"/>
                <a:cs typeface="Calibri"/>
              </a:rPr>
              <a:t>Follows Line</a:t>
            </a:r>
          </a:p>
          <a:p>
            <a:pPr algn="just">
              <a:lnSpc>
                <a:spcPts val="4200"/>
              </a:lnSpc>
            </a:pPr>
            <a:endParaRPr lang="en-US" sz="3000">
              <a:solidFill>
                <a:srgbClr val="FFFFFF"/>
              </a:solidFill>
              <a:latin typeface="Quicksand Medium"/>
            </a:endParaRPr>
          </a:p>
        </p:txBody>
      </p:sp>
      <p:sp>
        <p:nvSpPr>
          <p:cNvPr id="4" name="Freeform 4"/>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7372142" y="8953546"/>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3826482" y="-897666"/>
            <a:ext cx="4311967" cy="1787506"/>
          </a:xfrm>
          <a:custGeom>
            <a:avLst/>
            <a:gdLst/>
            <a:ahLst/>
            <a:cxnLst/>
            <a:rect l="l" t="t" r="r" b="b"/>
            <a:pathLst>
              <a:path w="4311967" h="1787506">
                <a:moveTo>
                  <a:pt x="0" y="0"/>
                </a:moveTo>
                <a:lnTo>
                  <a:pt x="4311966" y="0"/>
                </a:lnTo>
                <a:lnTo>
                  <a:pt x="4311966" y="1787507"/>
                </a:lnTo>
                <a:lnTo>
                  <a:pt x="0" y="1787507"/>
                </a:lnTo>
                <a:lnTo>
                  <a:pt x="0" y="0"/>
                </a:lnTo>
                <a:close/>
              </a:path>
            </a:pathLst>
          </a:custGeom>
          <a:blipFill>
            <a:blip r:embed="rId6" cstate="print">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12357578" y="-2573811"/>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9" name="Freeform 9"/>
          <p:cNvSpPr/>
          <p:nvPr/>
        </p:nvSpPr>
        <p:spPr>
          <a:xfrm rot="-5400000">
            <a:off x="-2187021" y="1002155"/>
            <a:ext cx="4374043" cy="1813240"/>
          </a:xfrm>
          <a:custGeom>
            <a:avLst/>
            <a:gdLst/>
            <a:ahLst/>
            <a:cxnLst/>
            <a:rect l="l" t="t" r="r" b="b"/>
            <a:pathLst>
              <a:path w="4374043" h="1813240">
                <a:moveTo>
                  <a:pt x="0" y="0"/>
                </a:moveTo>
                <a:lnTo>
                  <a:pt x="4374042" y="0"/>
                </a:lnTo>
                <a:lnTo>
                  <a:pt x="4374042" y="1813240"/>
                </a:lnTo>
                <a:lnTo>
                  <a:pt x="0" y="1813240"/>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10" name="Freeform 10"/>
          <p:cNvSpPr/>
          <p:nvPr/>
        </p:nvSpPr>
        <p:spPr>
          <a:xfrm rot="-10800000">
            <a:off x="14907590" y="9219814"/>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6" cstate="print">
              <a:extLst>
                <a:ext uri="{96DAC541-7B7A-43D3-8B79-37D633B846F1}">
                  <asvg:svgBlip xmlns:asvg="http://schemas.microsoft.com/office/drawing/2016/SVG/main" xmlns="" r:embed="rId5"/>
                </a:ext>
              </a:extLst>
            </a:blip>
            <a:stretch>
              <a:fillRect/>
            </a:stretch>
          </a:blipFill>
        </p:spPr>
      </p:sp>
      <p:sp>
        <p:nvSpPr>
          <p:cNvPr id="12" name="TextBox 2">
            <a:extLst>
              <a:ext uri="{FF2B5EF4-FFF2-40B4-BE49-F238E27FC236}">
                <a16:creationId xmlns:a16="http://schemas.microsoft.com/office/drawing/2014/main" xmlns="" id="{1C6C1507-DA4A-FE14-CC77-E6A14160A3F0}"/>
              </a:ext>
            </a:extLst>
          </p:cNvPr>
          <p:cNvSpPr txBox="1"/>
          <p:nvPr/>
        </p:nvSpPr>
        <p:spPr>
          <a:xfrm>
            <a:off x="-8417225" y="2125310"/>
            <a:ext cx="8297205" cy="2291080"/>
          </a:xfrm>
          <a:prstGeom prst="rect">
            <a:avLst/>
          </a:prstGeom>
        </p:spPr>
        <p:txBody>
          <a:bodyPr lIns="0" tIns="0" rIns="0" bIns="0" rtlCol="0" anchor="t">
            <a:spAutoFit/>
          </a:bodyPr>
          <a:lstStyle/>
          <a:p>
            <a:pPr>
              <a:lnSpc>
                <a:spcPts val="8960"/>
              </a:lnSpc>
            </a:pPr>
            <a:r>
              <a:rPr lang="en-US" sz="8000">
                <a:solidFill>
                  <a:srgbClr val="FFFFFF"/>
                </a:solidFill>
                <a:latin typeface="Quicksand Bold"/>
              </a:rPr>
              <a:t>ADDITIONAL FEATURES</a:t>
            </a:r>
          </a:p>
        </p:txBody>
      </p:sp>
      <p:sp>
        <p:nvSpPr>
          <p:cNvPr id="14" name="TextBox 10">
            <a:extLst>
              <a:ext uri="{FF2B5EF4-FFF2-40B4-BE49-F238E27FC236}">
                <a16:creationId xmlns:a16="http://schemas.microsoft.com/office/drawing/2014/main" xmlns="" id="{F04E5A88-7C95-36CD-8D69-37D20264A6F3}"/>
              </a:ext>
            </a:extLst>
          </p:cNvPr>
          <p:cNvSpPr txBox="1"/>
          <p:nvPr/>
        </p:nvSpPr>
        <p:spPr>
          <a:xfrm>
            <a:off x="19359832" y="5886952"/>
            <a:ext cx="7981895" cy="3190875"/>
          </a:xfrm>
          <a:prstGeom prst="rect">
            <a:avLst/>
          </a:prstGeom>
        </p:spPr>
        <p:txBody>
          <a:bodyPr lIns="0" tIns="0" rIns="0" bIns="0" rtlCol="0" anchor="t">
            <a:spAutoFit/>
          </a:bodyPr>
          <a:lstStyle/>
          <a:p>
            <a:pPr marL="457200" indent="-457200">
              <a:lnSpc>
                <a:spcPts val="4200"/>
              </a:lnSpc>
              <a:buFont typeface="Arial"/>
              <a:buChar char="•"/>
            </a:pPr>
            <a:r>
              <a:rPr lang="en-US" sz="3000">
                <a:solidFill>
                  <a:srgbClr val="FFFFFF"/>
                </a:solidFill>
                <a:latin typeface="Quicksand Medium"/>
              </a:rPr>
              <a:t>The robot can navigate uphill and downhill over inclined surfaces.</a:t>
            </a:r>
            <a:endParaRPr lang="en-US"/>
          </a:p>
          <a:p>
            <a:pPr marL="457200" indent="-457200">
              <a:lnSpc>
                <a:spcPts val="4200"/>
              </a:lnSpc>
              <a:buFont typeface="Arial"/>
              <a:buChar char="•"/>
            </a:pPr>
            <a:r>
              <a:rPr lang="en-US" sz="3000">
                <a:solidFill>
                  <a:srgbClr val="FFFFFF"/>
                </a:solidFill>
                <a:latin typeface="Quicksand Medium"/>
              </a:rPr>
              <a:t>It can also stay still on an inclined surface if required.</a:t>
            </a:r>
          </a:p>
          <a:p>
            <a:pPr marL="457200" indent="-457200">
              <a:lnSpc>
                <a:spcPts val="4200"/>
              </a:lnSpc>
              <a:buFont typeface="Arial"/>
              <a:buChar char="•"/>
            </a:pPr>
            <a:r>
              <a:rPr lang="en-US" sz="3000">
                <a:solidFill>
                  <a:srgbClr val="FFFFFF"/>
                </a:solidFill>
                <a:latin typeface="Quicksand Medium"/>
              </a:rPr>
              <a:t>The robot maintains stability while moving over small obstacles</a:t>
            </a:r>
          </a:p>
        </p:txBody>
      </p:sp>
      <p:sp>
        <p:nvSpPr>
          <p:cNvPr id="11" name="Slide Number Placeholder 10">
            <a:extLst>
              <a:ext uri="{FF2B5EF4-FFF2-40B4-BE49-F238E27FC236}">
                <a16:creationId xmlns:a16="http://schemas.microsoft.com/office/drawing/2014/main" xmlns="" id="{AD48A794-9ABE-1F86-ED32-28576D56A424}"/>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15" name="TextBox 14">
            <a:extLst>
              <a:ext uri="{FF2B5EF4-FFF2-40B4-BE49-F238E27FC236}">
                <a16:creationId xmlns:a16="http://schemas.microsoft.com/office/drawing/2014/main" xmlns="" id="{27DD57A5-01BA-1257-CD21-610A727DAD2E}"/>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6</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1028700" y="2103744"/>
            <a:ext cx="8297205" cy="2291080"/>
          </a:xfrm>
          <a:prstGeom prst="rect">
            <a:avLst/>
          </a:prstGeom>
        </p:spPr>
        <p:txBody>
          <a:bodyPr lIns="0" tIns="0" rIns="0" bIns="0" rtlCol="0" anchor="t">
            <a:spAutoFit/>
          </a:bodyPr>
          <a:lstStyle/>
          <a:p>
            <a:pPr>
              <a:lnSpc>
                <a:spcPts val="8960"/>
              </a:lnSpc>
            </a:pPr>
            <a:r>
              <a:rPr lang="en-US" sz="8000">
                <a:solidFill>
                  <a:srgbClr val="FFFFFF"/>
                </a:solidFill>
                <a:latin typeface="Quicksand Bold"/>
              </a:rPr>
              <a:t>ADDITIONAL FEATURES</a:t>
            </a:r>
          </a:p>
        </p:txBody>
      </p:sp>
      <p:sp>
        <p:nvSpPr>
          <p:cNvPr id="5" name="Freeform 5"/>
          <p:cNvSpPr/>
          <p:nvPr/>
        </p:nvSpPr>
        <p:spPr>
          <a:xfrm>
            <a:off x="-1731132" y="-888202"/>
            <a:ext cx="4311967" cy="1787506"/>
          </a:xfrm>
          <a:custGeom>
            <a:avLst/>
            <a:gdLst/>
            <a:ahLst/>
            <a:cxnLst/>
            <a:rect l="l" t="t" r="r" b="b"/>
            <a:pathLst>
              <a:path w="4311967" h="1787506">
                <a:moveTo>
                  <a:pt x="0" y="0"/>
                </a:moveTo>
                <a:lnTo>
                  <a:pt x="4311966" y="0"/>
                </a:lnTo>
                <a:lnTo>
                  <a:pt x="4311966" y="1787506"/>
                </a:lnTo>
                <a:lnTo>
                  <a:pt x="0" y="1787506"/>
                </a:lnTo>
                <a:lnTo>
                  <a:pt x="0" y="0"/>
                </a:lnTo>
                <a:close/>
              </a:path>
            </a:pathLst>
          </a:custGeom>
          <a:blipFill>
            <a:blip r:embed="rId3"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6402505" y="9258300"/>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7680655" y="-2523797"/>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3804162" y="4108963"/>
            <a:ext cx="4374043" cy="1813240"/>
          </a:xfrm>
          <a:custGeom>
            <a:avLst/>
            <a:gdLst/>
            <a:ahLst/>
            <a:cxnLst/>
            <a:rect l="l" t="t" r="r" b="b"/>
            <a:pathLst>
              <a:path w="4374043" h="1813240">
                <a:moveTo>
                  <a:pt x="0" y="0"/>
                </a:moveTo>
                <a:lnTo>
                  <a:pt x="4374043" y="0"/>
                </a:lnTo>
                <a:lnTo>
                  <a:pt x="4374043" y="1813239"/>
                </a:lnTo>
                <a:lnTo>
                  <a:pt x="0" y="1813239"/>
                </a:lnTo>
                <a:lnTo>
                  <a:pt x="0" y="0"/>
                </a:lnTo>
                <a:close/>
              </a:path>
            </a:pathLst>
          </a:custGeom>
          <a:blipFill>
            <a:blip r:embed="rId8" cstate="print">
              <a:extLst>
                <a:ext uri="{96DAC541-7B7A-43D3-8B79-37D633B846F1}">
                  <asvg:svgBlip xmlns:asvg="http://schemas.microsoft.com/office/drawing/2016/SVG/main" xmlns="" r:embed="rId5"/>
                </a:ext>
              </a:extLst>
            </a:blip>
            <a:stretch>
              <a:fillRect/>
            </a:stretch>
          </a:blipFill>
        </p:spPr>
      </p:sp>
      <p:sp>
        <p:nvSpPr>
          <p:cNvPr id="9" name="Freeform 9"/>
          <p:cNvSpPr/>
          <p:nvPr/>
        </p:nvSpPr>
        <p:spPr>
          <a:xfrm rot="16200000">
            <a:off x="16099213" y="3212202"/>
            <a:ext cx="4374043" cy="1813240"/>
          </a:xfrm>
          <a:custGeom>
            <a:avLst/>
            <a:gdLst/>
            <a:ahLst/>
            <a:cxnLst/>
            <a:rect l="l" t="t" r="r" b="b"/>
            <a:pathLst>
              <a:path w="4374043" h="1813240">
                <a:moveTo>
                  <a:pt x="0" y="0"/>
                </a:moveTo>
                <a:lnTo>
                  <a:pt x="4374042" y="0"/>
                </a:lnTo>
                <a:lnTo>
                  <a:pt x="4374042" y="1813240"/>
                </a:lnTo>
                <a:lnTo>
                  <a:pt x="0" y="1813240"/>
                </a:lnTo>
                <a:lnTo>
                  <a:pt x="0" y="0"/>
                </a:lnTo>
                <a:close/>
              </a:path>
            </a:pathLst>
          </a:custGeom>
          <a:blipFill>
            <a:blip r:embed="rId8" cstate="print">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1028700" y="4614556"/>
            <a:ext cx="7981895" cy="3190875"/>
          </a:xfrm>
          <a:prstGeom prst="rect">
            <a:avLst/>
          </a:prstGeom>
        </p:spPr>
        <p:txBody>
          <a:bodyPr lIns="0" tIns="0" rIns="0" bIns="0" rtlCol="0" anchor="t">
            <a:spAutoFit/>
          </a:bodyPr>
          <a:lstStyle/>
          <a:p>
            <a:pPr marL="457200" indent="-457200">
              <a:lnSpc>
                <a:spcPts val="4200"/>
              </a:lnSpc>
              <a:buFont typeface="Arial"/>
              <a:buChar char="•"/>
            </a:pPr>
            <a:r>
              <a:rPr lang="en-US" sz="3000">
                <a:solidFill>
                  <a:srgbClr val="FFFFFF"/>
                </a:solidFill>
                <a:latin typeface="Quicksand Medium"/>
              </a:rPr>
              <a:t>The robot can navigate uphill and downhill over inclined surfaces.</a:t>
            </a:r>
            <a:endParaRPr lang="en-US"/>
          </a:p>
          <a:p>
            <a:pPr marL="457200" indent="-457200">
              <a:lnSpc>
                <a:spcPts val="4200"/>
              </a:lnSpc>
              <a:buFont typeface="Arial"/>
              <a:buChar char="•"/>
            </a:pPr>
            <a:r>
              <a:rPr lang="en-US" sz="3000">
                <a:solidFill>
                  <a:srgbClr val="FFFFFF"/>
                </a:solidFill>
                <a:latin typeface="Quicksand Medium"/>
              </a:rPr>
              <a:t>It can also stay still on an inclined surface if required.</a:t>
            </a:r>
          </a:p>
          <a:p>
            <a:pPr marL="457200" indent="-457200">
              <a:lnSpc>
                <a:spcPts val="4200"/>
              </a:lnSpc>
              <a:buFont typeface="Arial"/>
              <a:buChar char="•"/>
            </a:pPr>
            <a:r>
              <a:rPr lang="en-US" sz="3000">
                <a:solidFill>
                  <a:srgbClr val="FFFFFF"/>
                </a:solidFill>
                <a:latin typeface="Quicksand Medium"/>
              </a:rPr>
              <a:t>The robot maintains stability while moving over small obstacles</a:t>
            </a:r>
          </a:p>
        </p:txBody>
      </p:sp>
      <p:pic>
        <p:nvPicPr>
          <p:cNvPr id="11" name="video_20230706_140513_edit">
            <a:hlinkClick r:id="" action="ppaction://media"/>
            <a:extLst>
              <a:ext uri="{FF2B5EF4-FFF2-40B4-BE49-F238E27FC236}">
                <a16:creationId xmlns:a16="http://schemas.microsoft.com/office/drawing/2014/main" xmlns="" id="{AE54CE31-A798-0B12-BA87-6B55DC06C724}"/>
              </a:ext>
            </a:extLst>
          </p:cNvPr>
          <p:cNvPicPr>
            <a:picLocks noChangeAspect="1"/>
          </p:cNvPicPr>
          <p:nvPr>
            <a:videoFile r:link="rId1"/>
            <p:extLst>
              <p:ext uri="{DAA4B4D4-6D71-4841-9C94-3DE7FCFB9230}">
                <p14:media xmlns:p14="http://schemas.microsoft.com/office/powerpoint/2010/main" xmlns="" r:embed="rId9"/>
              </p:ext>
            </p:extLst>
          </p:nvPr>
        </p:nvPicPr>
        <p:blipFill>
          <a:blip r:embed="rId10"/>
          <a:stretch>
            <a:fillRect/>
          </a:stretch>
        </p:blipFill>
        <p:spPr>
          <a:xfrm>
            <a:off x="10885034" y="1028700"/>
            <a:ext cx="5596617" cy="8229600"/>
          </a:xfrm>
          <a:prstGeom prst="rect">
            <a:avLst/>
          </a:prstGeom>
        </p:spPr>
        <p:style>
          <a:lnRef idx="2">
            <a:schemeClr val="dk1"/>
          </a:lnRef>
          <a:fillRef idx="1">
            <a:schemeClr val="lt1"/>
          </a:fillRef>
          <a:effectRef idx="0">
            <a:schemeClr val="dk1"/>
          </a:effectRef>
          <a:fontRef idx="minor">
            <a:schemeClr val="dk1"/>
          </a:fontRef>
        </p:style>
      </p:pic>
      <p:pic>
        <p:nvPicPr>
          <p:cNvPr id="14" name="Picture 11" descr="A white machine with wheels and wires&#10;&#10;Description automatically generated">
            <a:extLst>
              <a:ext uri="{FF2B5EF4-FFF2-40B4-BE49-F238E27FC236}">
                <a16:creationId xmlns:a16="http://schemas.microsoft.com/office/drawing/2014/main" xmlns="" id="{A6415131-AD2E-BEE5-2788-D59CB547DE31}"/>
              </a:ext>
            </a:extLst>
          </p:cNvPr>
          <p:cNvPicPr>
            <a:picLocks noChangeAspect="1"/>
          </p:cNvPicPr>
          <p:nvPr/>
        </p:nvPicPr>
        <p:blipFill>
          <a:blip r:embed="rId11"/>
          <a:stretch>
            <a:fillRect/>
          </a:stretch>
        </p:blipFill>
        <p:spPr>
          <a:xfrm rot="3720000">
            <a:off x="21055731" y="2395987"/>
            <a:ext cx="5592611" cy="9484743"/>
          </a:xfrm>
          <a:prstGeom prst="rect">
            <a:avLst/>
          </a:prstGeom>
        </p:spPr>
      </p:pic>
      <p:sp>
        <p:nvSpPr>
          <p:cNvPr id="4" name="TextBox 2">
            <a:extLst>
              <a:ext uri="{FF2B5EF4-FFF2-40B4-BE49-F238E27FC236}">
                <a16:creationId xmlns:a16="http://schemas.microsoft.com/office/drawing/2014/main" xmlns="" id="{D62A044C-3927-F379-57F5-FB60FD913C1A}"/>
              </a:ext>
            </a:extLst>
          </p:cNvPr>
          <p:cNvSpPr txBox="1"/>
          <p:nvPr/>
        </p:nvSpPr>
        <p:spPr>
          <a:xfrm>
            <a:off x="210628" y="-2143328"/>
            <a:ext cx="8297205" cy="2291080"/>
          </a:xfrm>
          <a:prstGeom prst="rect">
            <a:avLst/>
          </a:prstGeom>
        </p:spPr>
        <p:txBody>
          <a:bodyPr lIns="0" tIns="0" rIns="0" bIns="0" rtlCol="0" anchor="t">
            <a:spAutoFit/>
          </a:bodyPr>
          <a:lstStyle/>
          <a:p>
            <a:pPr>
              <a:lnSpc>
                <a:spcPts val="8960"/>
              </a:lnSpc>
            </a:pPr>
            <a:r>
              <a:rPr lang="en-US" sz="8000">
                <a:solidFill>
                  <a:srgbClr val="FFFFFF"/>
                </a:solidFill>
                <a:latin typeface="Quicksand Bold"/>
              </a:rPr>
              <a:t>DELIVERABLES</a:t>
            </a:r>
          </a:p>
          <a:p>
            <a:pPr>
              <a:lnSpc>
                <a:spcPts val="8960"/>
              </a:lnSpc>
            </a:pPr>
            <a:r>
              <a:rPr lang="en-US" sz="8000">
                <a:solidFill>
                  <a:srgbClr val="FFFFFF"/>
                </a:solidFill>
                <a:latin typeface="Quicksand Bold"/>
              </a:rPr>
              <a:t>ACHIEVED</a:t>
            </a:r>
          </a:p>
        </p:txBody>
      </p:sp>
      <p:sp>
        <p:nvSpPr>
          <p:cNvPr id="13" name="TextBox 10">
            <a:extLst>
              <a:ext uri="{FF2B5EF4-FFF2-40B4-BE49-F238E27FC236}">
                <a16:creationId xmlns:a16="http://schemas.microsoft.com/office/drawing/2014/main" xmlns="" id="{2D335537-2C3E-4E73-D8DD-D3EA73B12B99}"/>
              </a:ext>
            </a:extLst>
          </p:cNvPr>
          <p:cNvSpPr txBox="1"/>
          <p:nvPr/>
        </p:nvSpPr>
        <p:spPr>
          <a:xfrm>
            <a:off x="58228" y="10748449"/>
            <a:ext cx="7981895" cy="53244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FFFF"/>
                </a:solidFill>
                <a:latin typeface="Quicksand Medium"/>
              </a:rPr>
              <a:t>The Robot:  can stand freely and maintain its balance.</a:t>
            </a:r>
          </a:p>
          <a:p>
            <a:pPr marL="647700" lvl="1" indent="-323850">
              <a:lnSpc>
                <a:spcPts val="4200"/>
              </a:lnSpc>
              <a:buFont typeface="Arial"/>
              <a:buChar char="•"/>
            </a:pPr>
            <a:r>
              <a:rPr lang="en-US" sz="3000">
                <a:solidFill>
                  <a:srgbClr val="FFFFFF"/>
                </a:solidFill>
                <a:latin typeface="Quicksand Medium"/>
              </a:rPr>
              <a:t> </a:t>
            </a:r>
            <a:r>
              <a:rPr lang="en-US" sz="3000" err="1">
                <a:solidFill>
                  <a:srgbClr val="FFFFFF"/>
                </a:solidFill>
                <a:latin typeface="Quicksand Medium"/>
              </a:rPr>
              <a:t>Chasis</a:t>
            </a:r>
            <a:r>
              <a:rPr lang="en-US" sz="3000">
                <a:solidFill>
                  <a:srgbClr val="FFFFFF"/>
                </a:solidFill>
                <a:latin typeface="Quicksand Medium"/>
              </a:rPr>
              <a:t> is custom-made from scratch, without readymade kits.</a:t>
            </a:r>
          </a:p>
          <a:p>
            <a:pPr marL="647700" lvl="1" indent="-323850">
              <a:lnSpc>
                <a:spcPts val="4200"/>
              </a:lnSpc>
              <a:buFont typeface="Arial"/>
              <a:buChar char="•"/>
            </a:pPr>
            <a:r>
              <a:rPr lang="en-US" sz="3000">
                <a:solidFill>
                  <a:srgbClr val="FFFFFF"/>
                </a:solidFill>
                <a:latin typeface="Quicksand Medium"/>
              </a:rPr>
              <a:t> The robot is highly </a:t>
            </a:r>
            <a:r>
              <a:rPr lang="en-US" sz="3000" err="1">
                <a:solidFill>
                  <a:srgbClr val="FFFFFF"/>
                </a:solidFill>
                <a:latin typeface="Quicksand Medium"/>
              </a:rPr>
              <a:t>manoeuvrable</a:t>
            </a:r>
            <a:r>
              <a:rPr lang="en-US" sz="3000">
                <a:solidFill>
                  <a:srgbClr val="FFFFFF"/>
                </a:solidFill>
                <a:latin typeface="Quicksand Medium"/>
              </a:rPr>
              <a:t>, physically accessible, and can travel moderately. </a:t>
            </a:r>
          </a:p>
          <a:p>
            <a:pPr marL="647700" lvl="1" indent="-323850">
              <a:lnSpc>
                <a:spcPts val="4200"/>
              </a:lnSpc>
              <a:buFont typeface="Arial"/>
              <a:buChar char="•"/>
            </a:pPr>
            <a:r>
              <a:rPr lang="en-US" sz="3000">
                <a:solidFill>
                  <a:srgbClr val="FFFFFF"/>
                </a:solidFill>
                <a:latin typeface="Quicksand Medium"/>
              </a:rPr>
              <a:t> The Robot has a carrying capacity of over 1 kg and transport load to 150+ m distance</a:t>
            </a:r>
          </a:p>
        </p:txBody>
      </p:sp>
      <p:sp>
        <p:nvSpPr>
          <p:cNvPr id="3" name="Slide Number Placeholder 2">
            <a:extLst>
              <a:ext uri="{FF2B5EF4-FFF2-40B4-BE49-F238E27FC236}">
                <a16:creationId xmlns:a16="http://schemas.microsoft.com/office/drawing/2014/main" xmlns="" id="{CF206610-AAAC-578E-BD73-87668C0969E2}"/>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15" name="TextBox 14">
            <a:extLst>
              <a:ext uri="{FF2B5EF4-FFF2-40B4-BE49-F238E27FC236}">
                <a16:creationId xmlns:a16="http://schemas.microsoft.com/office/drawing/2014/main" xmlns="" id="{9C335D8C-3DE7-0480-DC73-78E7FBEB5DBF}"/>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7</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1028700" y="1368958"/>
            <a:ext cx="8297205" cy="2291080"/>
          </a:xfrm>
          <a:prstGeom prst="rect">
            <a:avLst/>
          </a:prstGeom>
        </p:spPr>
        <p:txBody>
          <a:bodyPr lIns="0" tIns="0" rIns="0" bIns="0" rtlCol="0" anchor="t">
            <a:spAutoFit/>
          </a:bodyPr>
          <a:lstStyle/>
          <a:p>
            <a:pPr>
              <a:lnSpc>
                <a:spcPts val="8960"/>
              </a:lnSpc>
            </a:pPr>
            <a:r>
              <a:rPr lang="en-US" sz="8000">
                <a:solidFill>
                  <a:srgbClr val="FFFFFF"/>
                </a:solidFill>
                <a:latin typeface="Quicksand Bold"/>
              </a:rPr>
              <a:t>DELIVERABLES</a:t>
            </a:r>
          </a:p>
          <a:p>
            <a:pPr>
              <a:lnSpc>
                <a:spcPts val="8960"/>
              </a:lnSpc>
            </a:pPr>
            <a:r>
              <a:rPr lang="en-US" sz="8000">
                <a:solidFill>
                  <a:srgbClr val="FFFFFF"/>
                </a:solidFill>
                <a:latin typeface="Quicksand Bold"/>
              </a:rPr>
              <a:t>ACHIEVED</a:t>
            </a:r>
          </a:p>
        </p:txBody>
      </p:sp>
      <p:sp>
        <p:nvSpPr>
          <p:cNvPr id="5" name="Freeform 5"/>
          <p:cNvSpPr/>
          <p:nvPr/>
        </p:nvSpPr>
        <p:spPr>
          <a:xfrm>
            <a:off x="-1127283" y="-758806"/>
            <a:ext cx="4311967" cy="1787506"/>
          </a:xfrm>
          <a:custGeom>
            <a:avLst/>
            <a:gdLst/>
            <a:ahLst/>
            <a:cxnLst/>
            <a:rect l="l" t="t" r="r" b="b"/>
            <a:pathLst>
              <a:path w="4311967" h="1787506">
                <a:moveTo>
                  <a:pt x="0" y="0"/>
                </a:moveTo>
                <a:lnTo>
                  <a:pt x="4311966" y="0"/>
                </a:lnTo>
                <a:lnTo>
                  <a:pt x="4311966" y="1787506"/>
                </a:lnTo>
                <a:lnTo>
                  <a:pt x="0" y="1787506"/>
                </a:lnTo>
                <a:lnTo>
                  <a:pt x="0" y="0"/>
                </a:lnTo>
                <a:close/>
              </a:path>
            </a:pathLst>
          </a:custGeom>
          <a:blipFill>
            <a:blip r:embed="rId3"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6402505" y="9258300"/>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7680655" y="-2523797"/>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3314305" y="4010992"/>
            <a:ext cx="4374043" cy="1813240"/>
          </a:xfrm>
          <a:custGeom>
            <a:avLst/>
            <a:gdLst/>
            <a:ahLst/>
            <a:cxnLst/>
            <a:rect l="l" t="t" r="r" b="b"/>
            <a:pathLst>
              <a:path w="4374043" h="1813240">
                <a:moveTo>
                  <a:pt x="0" y="0"/>
                </a:moveTo>
                <a:lnTo>
                  <a:pt x="4374043" y="0"/>
                </a:lnTo>
                <a:lnTo>
                  <a:pt x="4374043" y="1813239"/>
                </a:lnTo>
                <a:lnTo>
                  <a:pt x="0" y="1813239"/>
                </a:lnTo>
                <a:lnTo>
                  <a:pt x="0" y="0"/>
                </a:lnTo>
                <a:close/>
              </a:path>
            </a:pathLst>
          </a:custGeom>
          <a:blipFill>
            <a:blip r:embed="rId8" cstate="print">
              <a:extLst>
                <a:ext uri="{96DAC541-7B7A-43D3-8B79-37D633B846F1}">
                  <asvg:svgBlip xmlns:asvg="http://schemas.microsoft.com/office/drawing/2016/SVG/main" xmlns="" r:embed="rId5"/>
                </a:ext>
              </a:extLst>
            </a:blip>
            <a:stretch>
              <a:fillRect/>
            </a:stretch>
          </a:blipFill>
        </p:spPr>
      </p:sp>
      <p:sp>
        <p:nvSpPr>
          <p:cNvPr id="9" name="Freeform 9"/>
          <p:cNvSpPr/>
          <p:nvPr/>
        </p:nvSpPr>
        <p:spPr>
          <a:xfrm rot="-5400000">
            <a:off x="15667892" y="3104372"/>
            <a:ext cx="4374043" cy="1813240"/>
          </a:xfrm>
          <a:custGeom>
            <a:avLst/>
            <a:gdLst/>
            <a:ahLst/>
            <a:cxnLst/>
            <a:rect l="l" t="t" r="r" b="b"/>
            <a:pathLst>
              <a:path w="4374043" h="1813240">
                <a:moveTo>
                  <a:pt x="0" y="0"/>
                </a:moveTo>
                <a:lnTo>
                  <a:pt x="4374042" y="0"/>
                </a:lnTo>
                <a:lnTo>
                  <a:pt x="4374042" y="1813240"/>
                </a:lnTo>
                <a:lnTo>
                  <a:pt x="0" y="1813240"/>
                </a:lnTo>
                <a:lnTo>
                  <a:pt x="0" y="0"/>
                </a:lnTo>
                <a:close/>
              </a:path>
            </a:pathLst>
          </a:custGeom>
          <a:blipFill>
            <a:blip r:embed="rId8" cstate="print">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1061357" y="4015532"/>
            <a:ext cx="7981895" cy="532447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FFFFFF"/>
                </a:solidFill>
                <a:latin typeface="Quicksand Medium"/>
              </a:rPr>
              <a:t>The Robot:  can stand freely and maintain its balance.</a:t>
            </a:r>
          </a:p>
          <a:p>
            <a:pPr marL="647700" lvl="1" indent="-323850">
              <a:lnSpc>
                <a:spcPts val="4200"/>
              </a:lnSpc>
              <a:buFont typeface="Arial"/>
              <a:buChar char="•"/>
            </a:pPr>
            <a:r>
              <a:rPr lang="en-US" sz="3000" dirty="0">
                <a:solidFill>
                  <a:srgbClr val="FFFFFF"/>
                </a:solidFill>
                <a:latin typeface="Quicksand Medium"/>
              </a:rPr>
              <a:t> </a:t>
            </a:r>
            <a:r>
              <a:rPr lang="en-US" sz="3000" dirty="0" err="1">
                <a:solidFill>
                  <a:srgbClr val="FFFFFF"/>
                </a:solidFill>
                <a:latin typeface="Quicksand Medium"/>
              </a:rPr>
              <a:t>Chasis</a:t>
            </a:r>
            <a:r>
              <a:rPr lang="en-US" sz="3000" dirty="0">
                <a:solidFill>
                  <a:srgbClr val="FFFFFF"/>
                </a:solidFill>
                <a:latin typeface="Quicksand Medium"/>
              </a:rPr>
              <a:t> is custom-made from scratch, without readymade kits.</a:t>
            </a:r>
          </a:p>
          <a:p>
            <a:pPr marL="647700" lvl="1" indent="-323850">
              <a:lnSpc>
                <a:spcPts val="4200"/>
              </a:lnSpc>
              <a:buFont typeface="Arial"/>
              <a:buChar char="•"/>
            </a:pPr>
            <a:r>
              <a:rPr lang="en-US" sz="3000" dirty="0">
                <a:solidFill>
                  <a:srgbClr val="FFFFFF"/>
                </a:solidFill>
                <a:latin typeface="Quicksand Medium"/>
              </a:rPr>
              <a:t> The robot is highly </a:t>
            </a:r>
            <a:r>
              <a:rPr lang="en-US" sz="3000" dirty="0" err="1">
                <a:solidFill>
                  <a:srgbClr val="FFFFFF"/>
                </a:solidFill>
                <a:latin typeface="Quicksand Medium"/>
              </a:rPr>
              <a:t>manoeuvrable</a:t>
            </a:r>
            <a:r>
              <a:rPr lang="en-US" sz="3000" dirty="0">
                <a:solidFill>
                  <a:srgbClr val="FFFFFF"/>
                </a:solidFill>
                <a:latin typeface="Quicksand Medium"/>
              </a:rPr>
              <a:t>, physically accessible, and can travel moderately. </a:t>
            </a:r>
          </a:p>
          <a:p>
            <a:pPr marL="647700" lvl="1" indent="-323850">
              <a:lnSpc>
                <a:spcPts val="4200"/>
              </a:lnSpc>
              <a:buFont typeface="Arial"/>
              <a:buChar char="•"/>
            </a:pPr>
            <a:r>
              <a:rPr lang="en-US" sz="3000" dirty="0">
                <a:solidFill>
                  <a:srgbClr val="FFFFFF"/>
                </a:solidFill>
                <a:latin typeface="Quicksand Medium"/>
              </a:rPr>
              <a:t> The Robot has a carrying capacity of over 1 kg and transport load to 200+ m distance</a:t>
            </a:r>
          </a:p>
        </p:txBody>
      </p:sp>
      <p:pic>
        <p:nvPicPr>
          <p:cNvPr id="11" name="Picture 11" descr="A white machine with wheels and wires&#10;&#10;Description automatically generated">
            <a:extLst>
              <a:ext uri="{FF2B5EF4-FFF2-40B4-BE49-F238E27FC236}">
                <a16:creationId xmlns:a16="http://schemas.microsoft.com/office/drawing/2014/main" xmlns="" id="{FE1C6075-FD95-B056-8F47-CC96128BCF40}"/>
              </a:ext>
            </a:extLst>
          </p:cNvPr>
          <p:cNvPicPr>
            <a:picLocks noChangeAspect="1"/>
          </p:cNvPicPr>
          <p:nvPr/>
        </p:nvPicPr>
        <p:blipFill>
          <a:blip r:embed="rId9"/>
          <a:stretch>
            <a:fillRect/>
          </a:stretch>
        </p:blipFill>
        <p:spPr>
          <a:xfrm>
            <a:off x="11802977" y="602616"/>
            <a:ext cx="5233383" cy="8864258"/>
          </a:xfrm>
          <a:prstGeom prst="rect">
            <a:avLst/>
          </a:prstGeom>
        </p:spPr>
      </p:pic>
      <p:pic>
        <p:nvPicPr>
          <p:cNvPr id="13" name="video_20230706_155125_edit">
            <a:hlinkClick r:id="" action="ppaction://media"/>
            <a:extLst>
              <a:ext uri="{FF2B5EF4-FFF2-40B4-BE49-F238E27FC236}">
                <a16:creationId xmlns:a16="http://schemas.microsoft.com/office/drawing/2014/main" xmlns="" id="{98D9BED3-015B-216B-2D32-F6101E23A6A7}"/>
              </a:ext>
            </a:extLst>
          </p:cNvPr>
          <p:cNvPicPr>
            <a:picLocks noChangeAspect="1"/>
          </p:cNvPicPr>
          <p:nvPr>
            <a:videoFile r:link="rId1"/>
            <p:extLst>
              <p:ext uri="{DAA4B4D4-6D71-4841-9C94-3DE7FCFB9230}">
                <p14:media xmlns:p14="http://schemas.microsoft.com/office/powerpoint/2010/main" xmlns="" r:embed="rId10"/>
              </p:ext>
            </p:extLst>
          </p:nvPr>
        </p:nvPicPr>
        <p:blipFill>
          <a:blip r:embed="rId11"/>
          <a:stretch>
            <a:fillRect/>
          </a:stretch>
        </p:blipFill>
        <p:spPr>
          <a:xfrm rot="-3120000">
            <a:off x="13700635" y="11257473"/>
            <a:ext cx="5486938" cy="838918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pic>
      <p:sp>
        <p:nvSpPr>
          <p:cNvPr id="3" name="Slide Number Placeholder 2">
            <a:extLst>
              <a:ext uri="{FF2B5EF4-FFF2-40B4-BE49-F238E27FC236}">
                <a16:creationId xmlns:a16="http://schemas.microsoft.com/office/drawing/2014/main" xmlns="" id="{44A28AB1-D218-5794-7BAD-CB85234B7817}"/>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12" name="TextBox 11">
            <a:extLst>
              <a:ext uri="{FF2B5EF4-FFF2-40B4-BE49-F238E27FC236}">
                <a16:creationId xmlns:a16="http://schemas.microsoft.com/office/drawing/2014/main" xmlns="" id="{07539FFC-D3C7-0D7A-66FC-DA5DC15B212A}"/>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8</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p:cTn id="12" fill="hold" display="0">
                  <p:stCondLst>
                    <p:cond delay="indefinite"/>
                  </p:stCondLst>
                </p:cTn>
                <p:tgtEl>
                  <p:spTgt spid="1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1028700" y="1368958"/>
            <a:ext cx="8297205" cy="2291080"/>
          </a:xfrm>
          <a:prstGeom prst="rect">
            <a:avLst/>
          </a:prstGeom>
        </p:spPr>
        <p:txBody>
          <a:bodyPr lIns="0" tIns="0" rIns="0" bIns="0" rtlCol="0" anchor="t">
            <a:spAutoFit/>
          </a:bodyPr>
          <a:lstStyle/>
          <a:p>
            <a:pPr>
              <a:lnSpc>
                <a:spcPts val="8960"/>
              </a:lnSpc>
            </a:pPr>
            <a:r>
              <a:rPr lang="en-US" sz="8000">
                <a:solidFill>
                  <a:srgbClr val="FFFFFF"/>
                </a:solidFill>
                <a:latin typeface="Quicksand Bold"/>
              </a:rPr>
              <a:t>DELIVERABLES</a:t>
            </a:r>
          </a:p>
          <a:p>
            <a:pPr>
              <a:lnSpc>
                <a:spcPts val="8960"/>
              </a:lnSpc>
            </a:pPr>
            <a:r>
              <a:rPr lang="en-US" sz="8000">
                <a:solidFill>
                  <a:srgbClr val="FFFFFF"/>
                </a:solidFill>
                <a:latin typeface="Quicksand Bold"/>
              </a:rPr>
              <a:t>ACHIEVED</a:t>
            </a:r>
          </a:p>
        </p:txBody>
      </p:sp>
      <p:sp>
        <p:nvSpPr>
          <p:cNvPr id="5" name="Freeform 5"/>
          <p:cNvSpPr/>
          <p:nvPr/>
        </p:nvSpPr>
        <p:spPr>
          <a:xfrm>
            <a:off x="-1127283" y="-758806"/>
            <a:ext cx="4311967" cy="1787506"/>
          </a:xfrm>
          <a:custGeom>
            <a:avLst/>
            <a:gdLst/>
            <a:ahLst/>
            <a:cxnLst/>
            <a:rect l="l" t="t" r="r" b="b"/>
            <a:pathLst>
              <a:path w="4311967" h="1787506">
                <a:moveTo>
                  <a:pt x="0" y="0"/>
                </a:moveTo>
                <a:lnTo>
                  <a:pt x="4311966" y="0"/>
                </a:lnTo>
                <a:lnTo>
                  <a:pt x="4311966" y="1787506"/>
                </a:lnTo>
                <a:lnTo>
                  <a:pt x="0" y="1787506"/>
                </a:lnTo>
                <a:lnTo>
                  <a:pt x="0" y="0"/>
                </a:lnTo>
                <a:close/>
              </a:path>
            </a:pathLst>
          </a:custGeom>
          <a:blipFill>
            <a:blip r:embed="rId3"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6402505" y="9258300"/>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7680655" y="-2523797"/>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3314305" y="4010992"/>
            <a:ext cx="4374043" cy="1813240"/>
          </a:xfrm>
          <a:custGeom>
            <a:avLst/>
            <a:gdLst/>
            <a:ahLst/>
            <a:cxnLst/>
            <a:rect l="l" t="t" r="r" b="b"/>
            <a:pathLst>
              <a:path w="4374043" h="1813240">
                <a:moveTo>
                  <a:pt x="0" y="0"/>
                </a:moveTo>
                <a:lnTo>
                  <a:pt x="4374043" y="0"/>
                </a:lnTo>
                <a:lnTo>
                  <a:pt x="4374043" y="1813239"/>
                </a:lnTo>
                <a:lnTo>
                  <a:pt x="0" y="1813239"/>
                </a:lnTo>
                <a:lnTo>
                  <a:pt x="0" y="0"/>
                </a:lnTo>
                <a:close/>
              </a:path>
            </a:pathLst>
          </a:custGeom>
          <a:blipFill>
            <a:blip r:embed="rId8" cstate="print">
              <a:extLst>
                <a:ext uri="{96DAC541-7B7A-43D3-8B79-37D633B846F1}">
                  <asvg:svgBlip xmlns:asvg="http://schemas.microsoft.com/office/drawing/2016/SVG/main" xmlns="" r:embed="rId5"/>
                </a:ext>
              </a:extLst>
            </a:blip>
            <a:stretch>
              <a:fillRect/>
            </a:stretch>
          </a:blipFill>
        </p:spPr>
      </p:sp>
      <p:sp>
        <p:nvSpPr>
          <p:cNvPr id="9" name="Freeform 9"/>
          <p:cNvSpPr/>
          <p:nvPr/>
        </p:nvSpPr>
        <p:spPr>
          <a:xfrm rot="-5400000">
            <a:off x="15667892" y="3104372"/>
            <a:ext cx="4374043" cy="1813240"/>
          </a:xfrm>
          <a:custGeom>
            <a:avLst/>
            <a:gdLst/>
            <a:ahLst/>
            <a:cxnLst/>
            <a:rect l="l" t="t" r="r" b="b"/>
            <a:pathLst>
              <a:path w="4374043" h="1813240">
                <a:moveTo>
                  <a:pt x="0" y="0"/>
                </a:moveTo>
                <a:lnTo>
                  <a:pt x="4374042" y="0"/>
                </a:lnTo>
                <a:lnTo>
                  <a:pt x="4374042" y="1813240"/>
                </a:lnTo>
                <a:lnTo>
                  <a:pt x="0" y="1813240"/>
                </a:lnTo>
                <a:lnTo>
                  <a:pt x="0" y="0"/>
                </a:lnTo>
                <a:close/>
              </a:path>
            </a:pathLst>
          </a:custGeom>
          <a:blipFill>
            <a:blip r:embed="rId8" cstate="print">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1028700" y="4015532"/>
            <a:ext cx="7981895" cy="5343771"/>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FFFFFF"/>
                </a:solidFill>
                <a:latin typeface="Quicksand Medium"/>
              </a:rPr>
              <a:t>The Robot:  can stand freely and maintain its balance.</a:t>
            </a:r>
          </a:p>
          <a:p>
            <a:pPr marL="647700" lvl="1" indent="-323850">
              <a:lnSpc>
                <a:spcPts val="4200"/>
              </a:lnSpc>
              <a:buFont typeface="Arial"/>
              <a:buChar char="•"/>
            </a:pPr>
            <a:r>
              <a:rPr lang="en-US" sz="3000" dirty="0">
                <a:solidFill>
                  <a:srgbClr val="FFFFFF"/>
                </a:solidFill>
                <a:latin typeface="Quicksand Medium"/>
              </a:rPr>
              <a:t> </a:t>
            </a:r>
            <a:r>
              <a:rPr lang="en-US" sz="3000" dirty="0" err="1">
                <a:solidFill>
                  <a:srgbClr val="FFFFFF"/>
                </a:solidFill>
                <a:latin typeface="Quicksand Medium"/>
              </a:rPr>
              <a:t>Chasis</a:t>
            </a:r>
            <a:r>
              <a:rPr lang="en-US" sz="3000" dirty="0">
                <a:solidFill>
                  <a:srgbClr val="FFFFFF"/>
                </a:solidFill>
                <a:latin typeface="Quicksand Medium"/>
              </a:rPr>
              <a:t> is custom-made from scratch, without readymade kits.</a:t>
            </a:r>
          </a:p>
          <a:p>
            <a:pPr marL="647700" lvl="1" indent="-323850">
              <a:lnSpc>
                <a:spcPts val="4200"/>
              </a:lnSpc>
              <a:buFont typeface="Arial"/>
              <a:buChar char="•"/>
            </a:pPr>
            <a:r>
              <a:rPr lang="en-US" sz="3000" dirty="0">
                <a:solidFill>
                  <a:srgbClr val="FFFFFF"/>
                </a:solidFill>
                <a:latin typeface="Quicksand Medium"/>
              </a:rPr>
              <a:t> The robot is highly </a:t>
            </a:r>
            <a:r>
              <a:rPr lang="en-US" sz="3000" dirty="0">
                <a:solidFill>
                  <a:srgbClr val="FFFFFF"/>
                </a:solidFill>
                <a:latin typeface="Quicksand Medium"/>
                <a:ea typeface="+mn-lt"/>
                <a:cs typeface="+mn-lt"/>
              </a:rPr>
              <a:t>maneuverable</a:t>
            </a:r>
            <a:r>
              <a:rPr lang="en-US" sz="3000" dirty="0">
                <a:solidFill>
                  <a:srgbClr val="FFFFFF"/>
                </a:solidFill>
                <a:latin typeface="Quicksand Medium"/>
              </a:rPr>
              <a:t>, physically accessible, and can travel moderately. </a:t>
            </a:r>
          </a:p>
          <a:p>
            <a:pPr marL="647700" lvl="1" indent="-323850">
              <a:lnSpc>
                <a:spcPts val="4200"/>
              </a:lnSpc>
              <a:buFont typeface="Arial"/>
              <a:buChar char="•"/>
            </a:pPr>
            <a:r>
              <a:rPr lang="en-US" sz="3000" dirty="0">
                <a:solidFill>
                  <a:srgbClr val="FFFFFF"/>
                </a:solidFill>
                <a:latin typeface="Quicksand Medium"/>
              </a:rPr>
              <a:t> The Robot has a carrying capacity of over 1 kg and transport load to 200+ m distance</a:t>
            </a:r>
          </a:p>
        </p:txBody>
      </p:sp>
      <p:pic>
        <p:nvPicPr>
          <p:cNvPr id="12" name="video_20230706_155125_edit">
            <a:hlinkClick r:id="" action="ppaction://media"/>
            <a:extLst>
              <a:ext uri="{FF2B5EF4-FFF2-40B4-BE49-F238E27FC236}">
                <a16:creationId xmlns:a16="http://schemas.microsoft.com/office/drawing/2014/main" xmlns="" id="{729D678F-DED6-C0D5-36A0-8117D7925DE4}"/>
              </a:ext>
            </a:extLst>
          </p:cNvPr>
          <p:cNvPicPr>
            <a:picLocks noChangeAspect="1"/>
          </p:cNvPicPr>
          <p:nvPr>
            <a:videoFile r:link="rId1"/>
            <p:extLst>
              <p:ext uri="{DAA4B4D4-6D71-4841-9C94-3DE7FCFB9230}">
                <p14:media xmlns:p14="http://schemas.microsoft.com/office/powerpoint/2010/main" xmlns="" r:embed="rId9"/>
              </p:ext>
            </p:extLst>
          </p:nvPr>
        </p:nvPicPr>
        <p:blipFill>
          <a:blip r:embed="rId10"/>
          <a:stretch>
            <a:fillRect/>
          </a:stretch>
        </p:blipFill>
        <p:spPr>
          <a:xfrm>
            <a:off x="10983315" y="948906"/>
            <a:ext cx="5486938" cy="8389187"/>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pic>
      <p:pic>
        <p:nvPicPr>
          <p:cNvPr id="15" name="Picture 12" descr="A water bottle on a cart&#10;&#10;Description automatically generated">
            <a:extLst>
              <a:ext uri="{FF2B5EF4-FFF2-40B4-BE49-F238E27FC236}">
                <a16:creationId xmlns:a16="http://schemas.microsoft.com/office/drawing/2014/main" xmlns="" id="{49435F80-2061-9308-F7B7-12667A31A278}"/>
              </a:ext>
            </a:extLst>
          </p:cNvPr>
          <p:cNvPicPr>
            <a:picLocks noChangeAspect="1"/>
          </p:cNvPicPr>
          <p:nvPr/>
        </p:nvPicPr>
        <p:blipFill rotWithShape="1">
          <a:blip r:embed="rId11"/>
          <a:srcRect l="20863" t="246" r="24460" b="433"/>
          <a:stretch/>
        </p:blipFill>
        <p:spPr>
          <a:xfrm rot="8820000">
            <a:off x="6715664" y="-8771674"/>
            <a:ext cx="6989758" cy="7031452"/>
          </a:xfrm>
          <a:prstGeom prst="rect">
            <a:avLst/>
          </a:prstGeom>
        </p:spPr>
      </p:pic>
      <p:sp>
        <p:nvSpPr>
          <p:cNvPr id="3" name="Slide Number Placeholder 2">
            <a:extLst>
              <a:ext uri="{FF2B5EF4-FFF2-40B4-BE49-F238E27FC236}">
                <a16:creationId xmlns:a16="http://schemas.microsoft.com/office/drawing/2014/main" xmlns="" id="{86200C53-BEEA-4ADA-04F6-24F1C0F6872B}"/>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11" name="TextBox 10">
            <a:extLst>
              <a:ext uri="{FF2B5EF4-FFF2-40B4-BE49-F238E27FC236}">
                <a16:creationId xmlns:a16="http://schemas.microsoft.com/office/drawing/2014/main" xmlns="" id="{095B355E-6AEC-3732-1BD4-6FDCE20250EE}"/>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8</a:t>
            </a:r>
          </a:p>
        </p:txBody>
      </p:sp>
    </p:spTree>
    <p:extLst>
      <p:ext uri="{BB962C8B-B14F-4D97-AF65-F5344CB8AC3E}">
        <p14:creationId xmlns:p14="http://schemas.microsoft.com/office/powerpoint/2010/main" xmlns="" val="70238258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1028700" y="1613887"/>
            <a:ext cx="8297205" cy="2291080"/>
          </a:xfrm>
          <a:prstGeom prst="rect">
            <a:avLst/>
          </a:prstGeom>
        </p:spPr>
        <p:txBody>
          <a:bodyPr lIns="0" tIns="0" rIns="0" bIns="0" rtlCol="0" anchor="t">
            <a:spAutoFit/>
          </a:bodyPr>
          <a:lstStyle/>
          <a:p>
            <a:pPr>
              <a:lnSpc>
                <a:spcPts val="8960"/>
              </a:lnSpc>
            </a:pPr>
            <a:r>
              <a:rPr lang="en-US" sz="8000">
                <a:solidFill>
                  <a:srgbClr val="FFFFFF"/>
                </a:solidFill>
                <a:latin typeface="Quicksand Bold"/>
              </a:rPr>
              <a:t>DELIVERABLES</a:t>
            </a:r>
          </a:p>
          <a:p>
            <a:pPr>
              <a:lnSpc>
                <a:spcPts val="8960"/>
              </a:lnSpc>
            </a:pPr>
            <a:r>
              <a:rPr lang="en-US" sz="8000">
                <a:solidFill>
                  <a:srgbClr val="FFFFFF"/>
                </a:solidFill>
                <a:latin typeface="Quicksand Bold"/>
              </a:rPr>
              <a:t>ACHIEVED</a:t>
            </a:r>
          </a:p>
        </p:txBody>
      </p:sp>
      <p:sp>
        <p:nvSpPr>
          <p:cNvPr id="5" name="Freeform 5"/>
          <p:cNvSpPr/>
          <p:nvPr/>
        </p:nvSpPr>
        <p:spPr>
          <a:xfrm>
            <a:off x="-1127283" y="-758806"/>
            <a:ext cx="4311967" cy="1787506"/>
          </a:xfrm>
          <a:custGeom>
            <a:avLst/>
            <a:gdLst/>
            <a:ahLst/>
            <a:cxnLst/>
            <a:rect l="l" t="t" r="r" b="b"/>
            <a:pathLst>
              <a:path w="4311967" h="1787506">
                <a:moveTo>
                  <a:pt x="0" y="0"/>
                </a:moveTo>
                <a:lnTo>
                  <a:pt x="4311966" y="0"/>
                </a:lnTo>
                <a:lnTo>
                  <a:pt x="4311966" y="1787506"/>
                </a:lnTo>
                <a:lnTo>
                  <a:pt x="0" y="1787506"/>
                </a:lnTo>
                <a:lnTo>
                  <a:pt x="0" y="0"/>
                </a:lnTo>
                <a:close/>
              </a:path>
            </a:pathLst>
          </a:custGeom>
          <a:blipFill>
            <a:blip r:embed="rId3"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6451491" y="9699171"/>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7680655" y="-2523797"/>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3012380" y="8453596"/>
            <a:ext cx="4374043" cy="1813240"/>
          </a:xfrm>
          <a:custGeom>
            <a:avLst/>
            <a:gdLst/>
            <a:ahLst/>
            <a:cxnLst/>
            <a:rect l="l" t="t" r="r" b="b"/>
            <a:pathLst>
              <a:path w="4374043" h="1813240">
                <a:moveTo>
                  <a:pt x="0" y="0"/>
                </a:moveTo>
                <a:lnTo>
                  <a:pt x="4374043" y="0"/>
                </a:lnTo>
                <a:lnTo>
                  <a:pt x="4374043" y="1813239"/>
                </a:lnTo>
                <a:lnTo>
                  <a:pt x="0" y="1813239"/>
                </a:lnTo>
                <a:lnTo>
                  <a:pt x="0" y="0"/>
                </a:lnTo>
                <a:close/>
              </a:path>
            </a:pathLst>
          </a:custGeom>
          <a:blipFill>
            <a:blip r:embed="rId8" cstate="print">
              <a:extLst>
                <a:ext uri="{96DAC541-7B7A-43D3-8B79-37D633B846F1}">
                  <asvg:svgBlip xmlns:asvg="http://schemas.microsoft.com/office/drawing/2016/SVG/main" xmlns="" r:embed="rId5"/>
                </a:ext>
              </a:extLst>
            </a:blip>
            <a:stretch>
              <a:fillRect/>
            </a:stretch>
          </a:blipFill>
        </p:spPr>
      </p:sp>
      <p:sp>
        <p:nvSpPr>
          <p:cNvPr id="9" name="Freeform 9"/>
          <p:cNvSpPr/>
          <p:nvPr/>
        </p:nvSpPr>
        <p:spPr>
          <a:xfrm rot="-5400000">
            <a:off x="15667892" y="3104372"/>
            <a:ext cx="4374043" cy="1813240"/>
          </a:xfrm>
          <a:custGeom>
            <a:avLst/>
            <a:gdLst/>
            <a:ahLst/>
            <a:cxnLst/>
            <a:rect l="l" t="t" r="r" b="b"/>
            <a:pathLst>
              <a:path w="4374043" h="1813240">
                <a:moveTo>
                  <a:pt x="0" y="0"/>
                </a:moveTo>
                <a:lnTo>
                  <a:pt x="4374042" y="0"/>
                </a:lnTo>
                <a:lnTo>
                  <a:pt x="4374042" y="1813240"/>
                </a:lnTo>
                <a:lnTo>
                  <a:pt x="0" y="1813240"/>
                </a:lnTo>
                <a:lnTo>
                  <a:pt x="0" y="0"/>
                </a:lnTo>
                <a:close/>
              </a:path>
            </a:pathLst>
          </a:custGeom>
          <a:blipFill>
            <a:blip r:embed="rId8" cstate="print">
              <a:extLst>
                <a:ext uri="{96DAC541-7B7A-43D3-8B79-37D633B846F1}">
                  <asvg:svgBlip xmlns:asvg="http://schemas.microsoft.com/office/drawing/2016/SVG/main" xmlns="" r:embed="rId5"/>
                </a:ext>
              </a:extLst>
            </a:blip>
            <a:stretch>
              <a:fillRect/>
            </a:stretch>
          </a:blipFill>
        </p:spPr>
      </p:sp>
      <p:sp>
        <p:nvSpPr>
          <p:cNvPr id="10" name="TextBox 10"/>
          <p:cNvSpPr txBox="1"/>
          <p:nvPr/>
        </p:nvSpPr>
        <p:spPr>
          <a:xfrm>
            <a:off x="1028700" y="4015532"/>
            <a:ext cx="7981895" cy="5343771"/>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FFFFFF"/>
                </a:solidFill>
                <a:latin typeface="Quicksand Medium"/>
                <a:cs typeface="Calibri"/>
              </a:rPr>
              <a:t>The Robot:  can stand freely and maintain its balance. </a:t>
            </a:r>
            <a:endParaRPr lang="en-US" sz="3000">
              <a:solidFill>
                <a:srgbClr val="FFFFFF"/>
              </a:solidFill>
              <a:latin typeface="Quicksand Medium"/>
              <a:cs typeface="Calibri"/>
            </a:endParaRPr>
          </a:p>
          <a:p>
            <a:pPr marL="647700" lvl="1" indent="-323850">
              <a:lnSpc>
                <a:spcPts val="4200"/>
              </a:lnSpc>
              <a:buFont typeface="Arial"/>
              <a:buChar char="•"/>
            </a:pPr>
            <a:r>
              <a:rPr lang="en-US" sz="3000" dirty="0" err="1">
                <a:solidFill>
                  <a:srgbClr val="FFFFFF"/>
                </a:solidFill>
                <a:latin typeface="Quicksand Medium"/>
                <a:cs typeface="Calibri"/>
              </a:rPr>
              <a:t>Chasis</a:t>
            </a:r>
            <a:r>
              <a:rPr lang="en-US" sz="3000" dirty="0">
                <a:solidFill>
                  <a:srgbClr val="FFFFFF"/>
                </a:solidFill>
                <a:latin typeface="Quicksand Medium"/>
                <a:cs typeface="Calibri"/>
              </a:rPr>
              <a:t> is custom-made from scratch, without readymade kits.</a:t>
            </a:r>
            <a:endParaRPr lang="en-US" sz="3000" dirty="0">
              <a:solidFill>
                <a:srgbClr val="FFFFFF"/>
              </a:solidFill>
              <a:latin typeface="Quicksand Medium"/>
            </a:endParaRPr>
          </a:p>
          <a:p>
            <a:pPr marL="647700" lvl="1" indent="-323850">
              <a:lnSpc>
                <a:spcPts val="4200"/>
              </a:lnSpc>
              <a:buFont typeface="Arial"/>
              <a:buChar char="•"/>
            </a:pPr>
            <a:r>
              <a:rPr lang="en-US" sz="3000" dirty="0">
                <a:solidFill>
                  <a:srgbClr val="FFFFFF"/>
                </a:solidFill>
                <a:latin typeface="Quicksand Medium"/>
                <a:cs typeface="Calibri"/>
              </a:rPr>
              <a:t> The robot is highly maneuverable</a:t>
            </a:r>
            <a:r>
              <a:rPr lang="en-US" sz="3000" dirty="0">
                <a:solidFill>
                  <a:srgbClr val="FFFFFF"/>
                </a:solidFill>
                <a:latin typeface="Quicksand Medium"/>
              </a:rPr>
              <a:t>, physically accessible, and can travel moderately. </a:t>
            </a:r>
            <a:endParaRPr lang="en-US"/>
          </a:p>
          <a:p>
            <a:pPr marL="647700" lvl="1" indent="-323850">
              <a:lnSpc>
                <a:spcPts val="4200"/>
              </a:lnSpc>
              <a:buFont typeface="Arial"/>
              <a:buChar char="•"/>
            </a:pPr>
            <a:r>
              <a:rPr lang="en-US" sz="3000" dirty="0">
                <a:solidFill>
                  <a:srgbClr val="FFFFFF"/>
                </a:solidFill>
                <a:latin typeface="Quicksand Medium"/>
              </a:rPr>
              <a:t> The Robot has a carrying capacity of over 1 kg and transport load to 200+ m distance</a:t>
            </a:r>
          </a:p>
        </p:txBody>
      </p:sp>
      <p:pic>
        <p:nvPicPr>
          <p:cNvPr id="11" name="Picture 12" descr="A water bottle on a cart&#10;&#10;Description automatically generated">
            <a:extLst>
              <a:ext uri="{FF2B5EF4-FFF2-40B4-BE49-F238E27FC236}">
                <a16:creationId xmlns:a16="http://schemas.microsoft.com/office/drawing/2014/main" xmlns="" id="{81CF44E9-D42B-6862-DEC9-F133D7DD5AB6}"/>
              </a:ext>
            </a:extLst>
          </p:cNvPr>
          <p:cNvPicPr>
            <a:picLocks noChangeAspect="1"/>
          </p:cNvPicPr>
          <p:nvPr/>
        </p:nvPicPr>
        <p:blipFill rotWithShape="1">
          <a:blip r:embed="rId9"/>
          <a:srcRect l="20863" t="246" r="24460" b="433"/>
          <a:stretch/>
        </p:blipFill>
        <p:spPr>
          <a:xfrm>
            <a:off x="9670211" y="2097609"/>
            <a:ext cx="6989758" cy="7031452"/>
          </a:xfrm>
          <a:prstGeom prst="rect">
            <a:avLst/>
          </a:prstGeom>
        </p:spPr>
      </p:pic>
      <p:sp>
        <p:nvSpPr>
          <p:cNvPr id="4" name="TextBox 10">
            <a:extLst>
              <a:ext uri="{FF2B5EF4-FFF2-40B4-BE49-F238E27FC236}">
                <a16:creationId xmlns:a16="http://schemas.microsoft.com/office/drawing/2014/main" xmlns="" id="{AB521BD0-E6B0-6761-EA5B-AA00148EA010}"/>
              </a:ext>
            </a:extLst>
          </p:cNvPr>
          <p:cNvSpPr txBox="1"/>
          <p:nvPr/>
        </p:nvSpPr>
        <p:spPr>
          <a:xfrm rot="12480000">
            <a:off x="-8438791" y="7039090"/>
            <a:ext cx="7981895" cy="1034899"/>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FFFF"/>
                </a:solidFill>
                <a:latin typeface="Quicksand Medium"/>
              </a:rPr>
              <a:t>No external controls are given. It is solely battery-operated</a:t>
            </a:r>
          </a:p>
        </p:txBody>
      </p:sp>
      <p:pic>
        <p:nvPicPr>
          <p:cNvPr id="13" name="video_20230706_154523_edit">
            <a:hlinkClick r:id="" action="ppaction://media"/>
            <a:extLst>
              <a:ext uri="{FF2B5EF4-FFF2-40B4-BE49-F238E27FC236}">
                <a16:creationId xmlns:a16="http://schemas.microsoft.com/office/drawing/2014/main" xmlns="" id="{6C3ABDAA-3194-3CBC-1D22-DD4D9E19D035}"/>
              </a:ext>
            </a:extLst>
          </p:cNvPr>
          <p:cNvPicPr>
            <a:picLocks noChangeAspect="1"/>
          </p:cNvPicPr>
          <p:nvPr>
            <a:videoFile r:link="rId1"/>
            <p:extLst>
              <p:ext uri="{DAA4B4D4-6D71-4841-9C94-3DE7FCFB9230}">
                <p14:media xmlns:p14="http://schemas.microsoft.com/office/powerpoint/2010/main" xmlns="" r:embed="rId10"/>
              </p:ext>
            </p:extLst>
          </p:nvPr>
        </p:nvPicPr>
        <p:blipFill>
          <a:blip r:embed="rId11"/>
          <a:stretch>
            <a:fillRect/>
          </a:stretch>
        </p:blipFill>
        <p:spPr>
          <a:xfrm rot="9420000">
            <a:off x="20058879" y="3234149"/>
            <a:ext cx="8490857" cy="5104039"/>
          </a:xfrm>
          <a:prstGeom prst="rect">
            <a:avLst/>
          </a:prstGeom>
        </p:spPr>
      </p:pic>
      <p:sp>
        <p:nvSpPr>
          <p:cNvPr id="3" name="Slide Number Placeholder 2">
            <a:extLst>
              <a:ext uri="{FF2B5EF4-FFF2-40B4-BE49-F238E27FC236}">
                <a16:creationId xmlns:a16="http://schemas.microsoft.com/office/drawing/2014/main" xmlns="" id="{46A31262-E4EE-0890-C541-3C29948E7D39}"/>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14" name="TextBox 13">
            <a:extLst>
              <a:ext uri="{FF2B5EF4-FFF2-40B4-BE49-F238E27FC236}">
                <a16:creationId xmlns:a16="http://schemas.microsoft.com/office/drawing/2014/main" xmlns="" id="{350E0A1E-5CE6-9B3A-A0B0-236A46EB5F39}"/>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8</a:t>
            </a:r>
          </a:p>
        </p:txBody>
      </p:sp>
    </p:spTree>
    <p:extLst>
      <p:ext uri="{BB962C8B-B14F-4D97-AF65-F5344CB8AC3E}">
        <p14:creationId xmlns:p14="http://schemas.microsoft.com/office/powerpoint/2010/main" xmlns="" val="86679626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p:cTn id="12" fill="hold" display="0">
                  <p:stCondLst>
                    <p:cond delay="indefinite"/>
                  </p:stCondLst>
                </p:cTn>
                <p:tgtEl>
                  <p:spTgt spid="1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pic>
        <p:nvPicPr>
          <p:cNvPr id="11" name="video_20230706_154523_edit">
            <a:hlinkClick r:id="" action="ppaction://media"/>
            <a:extLst>
              <a:ext uri="{FF2B5EF4-FFF2-40B4-BE49-F238E27FC236}">
                <a16:creationId xmlns:a16="http://schemas.microsoft.com/office/drawing/2014/main" xmlns="" id="{553E8336-4576-D4D9-94A0-CEC7623EF000}"/>
              </a:ext>
            </a:extLst>
          </p:cNvPr>
          <p:cNvPicPr>
            <a:picLocks noChangeAspect="1"/>
          </p:cNvPicPr>
          <p:nvPr>
            <a:videoFile r:link="rId1"/>
            <p:extLst>
              <p:ext uri="{DAA4B4D4-6D71-4841-9C94-3DE7FCFB9230}">
                <p14:media xmlns:p14="http://schemas.microsoft.com/office/powerpoint/2010/main" xmlns="" r:embed="rId3"/>
              </p:ext>
            </p:extLst>
          </p:nvPr>
        </p:nvPicPr>
        <p:blipFill>
          <a:blip r:embed="rId4"/>
          <a:stretch>
            <a:fillRect/>
          </a:stretch>
        </p:blipFill>
        <p:spPr>
          <a:xfrm>
            <a:off x="8262257" y="3277281"/>
            <a:ext cx="8490857" cy="5104039"/>
          </a:xfrm>
          <a:prstGeom prst="rect">
            <a:avLst/>
          </a:prstGeom>
        </p:spPr>
      </p:pic>
      <p:pic>
        <p:nvPicPr>
          <p:cNvPr id="13" name="Picture 16" descr="A blue and white logo&#10;&#10;Description automatically generated">
            <a:extLst>
              <a:ext uri="{FF2B5EF4-FFF2-40B4-BE49-F238E27FC236}">
                <a16:creationId xmlns:a16="http://schemas.microsoft.com/office/drawing/2014/main" xmlns="" id="{343AC09A-C3B2-B853-B632-A0FCA269F681}"/>
              </a:ext>
            </a:extLst>
          </p:cNvPr>
          <p:cNvPicPr>
            <a:picLocks noChangeAspect="1"/>
          </p:cNvPicPr>
          <p:nvPr/>
        </p:nvPicPr>
        <p:blipFill>
          <a:blip r:embed="rId5"/>
          <a:stretch>
            <a:fillRect/>
          </a:stretch>
        </p:blipFill>
        <p:spPr>
          <a:xfrm flipH="1" flipV="1">
            <a:off x="7659063" y="6993289"/>
            <a:ext cx="58459" cy="31502"/>
          </a:xfrm>
          <a:prstGeom prst="rect">
            <a:avLst/>
          </a:prstGeom>
        </p:spPr>
      </p:pic>
      <p:sp>
        <p:nvSpPr>
          <p:cNvPr id="2" name="TextBox 2"/>
          <p:cNvSpPr txBox="1"/>
          <p:nvPr/>
        </p:nvSpPr>
        <p:spPr>
          <a:xfrm>
            <a:off x="1028700" y="2103744"/>
            <a:ext cx="8297205" cy="2291080"/>
          </a:xfrm>
          <a:prstGeom prst="rect">
            <a:avLst/>
          </a:prstGeom>
        </p:spPr>
        <p:txBody>
          <a:bodyPr lIns="0" tIns="0" rIns="0" bIns="0" rtlCol="0" anchor="t">
            <a:spAutoFit/>
          </a:bodyPr>
          <a:lstStyle/>
          <a:p>
            <a:pPr>
              <a:lnSpc>
                <a:spcPts val="8960"/>
              </a:lnSpc>
            </a:pPr>
            <a:r>
              <a:rPr lang="en-US" sz="8000">
                <a:solidFill>
                  <a:srgbClr val="FFFFFF"/>
                </a:solidFill>
                <a:latin typeface="Quicksand Bold"/>
              </a:rPr>
              <a:t>DELIVERABLES</a:t>
            </a:r>
          </a:p>
          <a:p>
            <a:pPr>
              <a:lnSpc>
                <a:spcPts val="8960"/>
              </a:lnSpc>
            </a:pPr>
            <a:r>
              <a:rPr lang="en-US" sz="8000">
                <a:solidFill>
                  <a:srgbClr val="FFFFFF"/>
                </a:solidFill>
                <a:latin typeface="Quicksand Bold"/>
              </a:rPr>
              <a:t>ACHIEVED</a:t>
            </a:r>
          </a:p>
        </p:txBody>
      </p:sp>
      <p:sp>
        <p:nvSpPr>
          <p:cNvPr id="5" name="Freeform 5"/>
          <p:cNvSpPr/>
          <p:nvPr/>
        </p:nvSpPr>
        <p:spPr>
          <a:xfrm>
            <a:off x="-1127283" y="-758806"/>
            <a:ext cx="4311967" cy="1787506"/>
          </a:xfrm>
          <a:custGeom>
            <a:avLst/>
            <a:gdLst/>
            <a:ahLst/>
            <a:cxnLst/>
            <a:rect l="l" t="t" r="r" b="b"/>
            <a:pathLst>
              <a:path w="4311967" h="1787506">
                <a:moveTo>
                  <a:pt x="0" y="0"/>
                </a:moveTo>
                <a:lnTo>
                  <a:pt x="4311966" y="0"/>
                </a:lnTo>
                <a:lnTo>
                  <a:pt x="4311966" y="1787506"/>
                </a:lnTo>
                <a:lnTo>
                  <a:pt x="0" y="1787506"/>
                </a:lnTo>
                <a:lnTo>
                  <a:pt x="0" y="0"/>
                </a:lnTo>
                <a:close/>
              </a:path>
            </a:pathLst>
          </a:custGeom>
          <a:blipFill>
            <a:blip r:embed="rId6" cstate="print">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6402505" y="9258300"/>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7680655" y="-2523797"/>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3353271" y="8024481"/>
            <a:ext cx="4374043" cy="1813240"/>
          </a:xfrm>
          <a:custGeom>
            <a:avLst/>
            <a:gdLst/>
            <a:ahLst/>
            <a:cxnLst/>
            <a:rect l="l" t="t" r="r" b="b"/>
            <a:pathLst>
              <a:path w="4374043" h="1813240">
                <a:moveTo>
                  <a:pt x="0" y="0"/>
                </a:moveTo>
                <a:lnTo>
                  <a:pt x="4374043" y="0"/>
                </a:lnTo>
                <a:lnTo>
                  <a:pt x="4374043" y="1813239"/>
                </a:lnTo>
                <a:lnTo>
                  <a:pt x="0" y="1813239"/>
                </a:lnTo>
                <a:lnTo>
                  <a:pt x="0" y="0"/>
                </a:lnTo>
                <a:close/>
              </a:path>
            </a:pathLst>
          </a:custGeom>
          <a:blipFill>
            <a:blip r:embed="rId10" cstate="print">
              <a:extLst>
                <a:ext uri="{96DAC541-7B7A-43D3-8B79-37D633B846F1}">
                  <asvg:svgBlip xmlns:asvg="http://schemas.microsoft.com/office/drawing/2016/SVG/main" xmlns="" r:embed="rId7"/>
                </a:ext>
              </a:extLst>
            </a:blip>
            <a:stretch>
              <a:fillRect/>
            </a:stretch>
          </a:blipFill>
        </p:spPr>
      </p:sp>
      <p:sp>
        <p:nvSpPr>
          <p:cNvPr id="9" name="Freeform 9"/>
          <p:cNvSpPr/>
          <p:nvPr/>
        </p:nvSpPr>
        <p:spPr>
          <a:xfrm rot="16200000">
            <a:off x="16434222" y="3104372"/>
            <a:ext cx="4374043" cy="1813240"/>
          </a:xfrm>
          <a:custGeom>
            <a:avLst/>
            <a:gdLst/>
            <a:ahLst/>
            <a:cxnLst/>
            <a:rect l="l" t="t" r="r" b="b"/>
            <a:pathLst>
              <a:path w="4374043" h="1813240">
                <a:moveTo>
                  <a:pt x="0" y="0"/>
                </a:moveTo>
                <a:lnTo>
                  <a:pt x="4374042" y="0"/>
                </a:lnTo>
                <a:lnTo>
                  <a:pt x="4374042" y="1813240"/>
                </a:lnTo>
                <a:lnTo>
                  <a:pt x="0" y="1813240"/>
                </a:lnTo>
                <a:lnTo>
                  <a:pt x="0" y="0"/>
                </a:lnTo>
                <a:close/>
              </a:path>
            </a:pathLst>
          </a:custGeom>
          <a:blipFill>
            <a:blip r:embed="rId10" cstate="print">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1028700" y="4472732"/>
            <a:ext cx="7981895" cy="3189335"/>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FFFFFF"/>
                </a:solidFill>
                <a:latin typeface="Quicksand Medium"/>
              </a:rPr>
              <a:t>No external controls are given. It is solely battery-operated.</a:t>
            </a:r>
            <a:endParaRPr lang="en-US" sz="3000" dirty="0">
              <a:solidFill>
                <a:srgbClr val="FFFFFF"/>
              </a:solidFill>
              <a:latin typeface="Quicksand Medium"/>
              <a:cs typeface="Calibri"/>
            </a:endParaRPr>
          </a:p>
          <a:p>
            <a:pPr marL="647700" lvl="1" indent="-323850">
              <a:lnSpc>
                <a:spcPts val="4200"/>
              </a:lnSpc>
              <a:buFont typeface="Arial"/>
              <a:buChar char="•"/>
            </a:pPr>
            <a:r>
              <a:rPr lang="en-US" sz="3000" dirty="0">
                <a:solidFill>
                  <a:srgbClr val="FFFFFF"/>
                </a:solidFill>
                <a:latin typeface="Quicksand Medium"/>
              </a:rPr>
              <a:t>Follows Black Line</a:t>
            </a:r>
          </a:p>
          <a:p>
            <a:pPr marL="647700" lvl="1" indent="-323850">
              <a:lnSpc>
                <a:spcPts val="4200"/>
              </a:lnSpc>
              <a:buFont typeface="Arial"/>
              <a:buChar char="•"/>
            </a:pPr>
            <a:endParaRPr lang="en-US" sz="3000" dirty="0">
              <a:solidFill>
                <a:srgbClr val="FFFFFF"/>
              </a:solidFill>
              <a:latin typeface="Quicksand Medium"/>
            </a:endParaRPr>
          </a:p>
          <a:p>
            <a:pPr marL="323850" lvl="1">
              <a:lnSpc>
                <a:spcPts val="4200"/>
              </a:lnSpc>
            </a:pPr>
            <a:endParaRPr lang="en-US" sz="3000" dirty="0">
              <a:solidFill>
                <a:srgbClr val="FFFFFF"/>
              </a:solidFill>
              <a:latin typeface="Quicksand Medium"/>
            </a:endParaRPr>
          </a:p>
          <a:p>
            <a:pPr marL="647700" lvl="1" indent="-323850">
              <a:lnSpc>
                <a:spcPts val="4200"/>
              </a:lnSpc>
              <a:buFont typeface="Arial"/>
              <a:buChar char="•"/>
            </a:pPr>
            <a:r>
              <a:rPr lang="en-US" sz="3000" dirty="0">
                <a:solidFill>
                  <a:srgbClr val="FFFFFF"/>
                </a:solidFill>
                <a:latin typeface="Quicksand Medium"/>
              </a:rPr>
              <a:t>Video Link </a:t>
            </a:r>
            <a:r>
              <a:rPr lang="en-US" sz="3000" dirty="0">
                <a:solidFill>
                  <a:schemeClr val="bg1"/>
                </a:solidFill>
                <a:latin typeface="Quicksand Medium"/>
              </a:rPr>
              <a:t>: </a:t>
            </a:r>
            <a:r>
              <a:rPr lang="en-US" sz="3000" dirty="0">
                <a:solidFill>
                  <a:schemeClr val="bg1"/>
                </a:solidFill>
                <a:latin typeface="Quicksand Medium"/>
                <a:ea typeface="+mn-lt"/>
                <a:cs typeface="+mn-lt"/>
                <a:hlinkClick r:id="rId11">
                  <a:extLst>
                    <a:ext uri="{A12FA001-AC4F-418D-AE19-62706E023703}">
                      <ahyp:hlinkClr xmlns:ahyp="http://schemas.microsoft.com/office/drawing/2018/hyperlinkcolor" xmlns="" val="tx"/>
                    </a:ext>
                  </a:extLst>
                </a:hlinkClick>
              </a:rPr>
              <a:t>Final_Robot.Mp4</a:t>
            </a:r>
            <a:endParaRPr lang="en-US" sz="3000" dirty="0">
              <a:solidFill>
                <a:schemeClr val="bg1"/>
              </a:solidFill>
              <a:latin typeface="Quicksand Medium"/>
              <a:ea typeface="+mn-lt"/>
              <a:cs typeface="+mn-lt"/>
              <a:hlinkClick r:id="rId11">
                <a:extLst>
                  <a:ext uri="{A12FA001-AC4F-418D-AE19-62706E023703}">
                    <ahyp:hlinkClr xmlns:ahyp="http://schemas.microsoft.com/office/drawing/2018/hyperlinkcolor" xmlns="" val="tx"/>
                  </a:ext>
                </a:extLst>
              </a:hlinkClick>
            </a:endParaRPr>
          </a:p>
        </p:txBody>
      </p:sp>
      <p:sp>
        <p:nvSpPr>
          <p:cNvPr id="12" name="TextBox 2">
            <a:extLst>
              <a:ext uri="{FF2B5EF4-FFF2-40B4-BE49-F238E27FC236}">
                <a16:creationId xmlns:a16="http://schemas.microsoft.com/office/drawing/2014/main" xmlns="" id="{B38CD75C-A03A-FF1C-961C-B6869AC7700B}"/>
              </a:ext>
            </a:extLst>
          </p:cNvPr>
          <p:cNvSpPr txBox="1"/>
          <p:nvPr/>
        </p:nvSpPr>
        <p:spPr>
          <a:xfrm>
            <a:off x="3380559" y="-3875583"/>
            <a:ext cx="10621107" cy="596118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9600" dirty="0">
                <a:solidFill>
                  <a:schemeClr val="bg1">
                    <a:lumMod val="95000"/>
                    <a:lumOff val="5000"/>
                  </a:schemeClr>
                </a:solidFill>
                <a:latin typeface="Quicksand Bold"/>
                <a:ea typeface="+mj-ea"/>
                <a:cs typeface="+mj-cs"/>
              </a:rPr>
              <a:t>THANK YOU</a:t>
            </a:r>
          </a:p>
        </p:txBody>
      </p:sp>
      <p:sp>
        <p:nvSpPr>
          <p:cNvPr id="3" name="Slide Number Placeholder 2">
            <a:extLst>
              <a:ext uri="{FF2B5EF4-FFF2-40B4-BE49-F238E27FC236}">
                <a16:creationId xmlns:a16="http://schemas.microsoft.com/office/drawing/2014/main" xmlns="" id="{84992041-F8CE-8ADC-177B-9C6EADA278DB}"/>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16" name="TextBox 15">
            <a:extLst>
              <a:ext uri="{FF2B5EF4-FFF2-40B4-BE49-F238E27FC236}">
                <a16:creationId xmlns:a16="http://schemas.microsoft.com/office/drawing/2014/main" xmlns="" id="{561D6E63-12C3-E113-CA4C-CCA245007021}"/>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8</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pic>
        <p:nvPicPr>
          <p:cNvPr id="14" name="Picture 13" descr="A white shelf with white objects on it&#10;&#10;Description automatically generated">
            <a:extLst>
              <a:ext uri="{FF2B5EF4-FFF2-40B4-BE49-F238E27FC236}">
                <a16:creationId xmlns:a16="http://schemas.microsoft.com/office/drawing/2014/main" xmlns="" id="{A9E2DBAB-2BC8-F79B-BCB6-BFAA4847F257}"/>
              </a:ext>
            </a:extLst>
          </p:cNvPr>
          <p:cNvPicPr>
            <a:picLocks noChangeAspect="1"/>
          </p:cNvPicPr>
          <p:nvPr/>
        </p:nvPicPr>
        <p:blipFill rotWithShape="1">
          <a:blip r:embed="rId2" cstate="print"/>
          <a:srcRect r="39309" b="322"/>
          <a:stretch/>
        </p:blipFill>
        <p:spPr>
          <a:xfrm flipH="1">
            <a:off x="13501961" y="7318931"/>
            <a:ext cx="594680" cy="630949"/>
          </a:xfrm>
          <a:prstGeom prst="rect">
            <a:avLst/>
          </a:prstGeom>
        </p:spPr>
      </p:pic>
      <p:grpSp>
        <p:nvGrpSpPr>
          <p:cNvPr id="2" name="Group 2"/>
          <p:cNvGrpSpPr>
            <a:grpSpLocks noChangeAspect="1"/>
          </p:cNvGrpSpPr>
          <p:nvPr/>
        </p:nvGrpSpPr>
        <p:grpSpPr>
          <a:xfrm>
            <a:off x="11170083" y="82120"/>
            <a:ext cx="5260928" cy="10162326"/>
            <a:chOff x="0" y="1270"/>
            <a:chExt cx="3289300" cy="6353810"/>
          </a:xfrm>
        </p:grpSpPr>
        <p:sp>
          <p:nvSpPr>
            <p:cNvPr id="3" name="Freeform 3"/>
            <p:cNvSpPr/>
            <p:nvPr/>
          </p:nvSpPr>
          <p:spPr>
            <a:xfrm>
              <a:off x="0" y="1270"/>
              <a:ext cx="3289300" cy="6353810"/>
            </a:xfrm>
            <a:custGeom>
              <a:avLst/>
              <a:gdLst/>
              <a:ahLst/>
              <a:cxnLst/>
              <a:rect l="l" t="t" r="r" b="b"/>
              <a:pathLst>
                <a:path w="3289300" h="6353810">
                  <a:moveTo>
                    <a:pt x="3289300" y="6353810"/>
                  </a:moveTo>
                  <a:lnTo>
                    <a:pt x="0" y="6353810"/>
                  </a:lnTo>
                  <a:lnTo>
                    <a:pt x="0" y="0"/>
                  </a:lnTo>
                  <a:lnTo>
                    <a:pt x="3289300" y="0"/>
                  </a:lnTo>
                  <a:lnTo>
                    <a:pt x="3289300" y="6353810"/>
                  </a:lnTo>
                  <a:close/>
                </a:path>
              </a:pathLst>
            </a:custGeom>
            <a:solidFill>
              <a:srgbClr val="000000"/>
            </a:solidFill>
          </p:spPr>
        </p:sp>
        <p:sp>
          <p:nvSpPr>
            <p:cNvPr id="4" name="Freeform 4"/>
            <p:cNvSpPr/>
            <p:nvPr/>
          </p:nvSpPr>
          <p:spPr>
            <a:xfrm>
              <a:off x="179070" y="323342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3"/>
              <a:stretch>
                <a:fillRect t="-93" b="-9117"/>
              </a:stretch>
            </a:blipFill>
          </p:spPr>
        </p:sp>
        <p:sp>
          <p:nvSpPr>
            <p:cNvPr id="5" name="Freeform 5"/>
            <p:cNvSpPr/>
            <p:nvPr/>
          </p:nvSpPr>
          <p:spPr>
            <a:xfrm>
              <a:off x="181610" y="180340"/>
              <a:ext cx="2928620" cy="2940050"/>
            </a:xfrm>
            <a:custGeom>
              <a:avLst/>
              <a:gdLst/>
              <a:ahLst/>
              <a:cxnLst/>
              <a:rect l="l" t="t" r="r" b="b"/>
              <a:pathLst>
                <a:path w="2928620" h="2940050">
                  <a:moveTo>
                    <a:pt x="2928620" y="2940050"/>
                  </a:moveTo>
                  <a:lnTo>
                    <a:pt x="0" y="2940050"/>
                  </a:lnTo>
                  <a:lnTo>
                    <a:pt x="0" y="0"/>
                  </a:lnTo>
                  <a:lnTo>
                    <a:pt x="2928620" y="0"/>
                  </a:lnTo>
                  <a:lnTo>
                    <a:pt x="2928620" y="2940050"/>
                  </a:lnTo>
                  <a:lnTo>
                    <a:pt x="2928620" y="2940050"/>
                  </a:lnTo>
                  <a:close/>
                </a:path>
              </a:pathLst>
            </a:custGeom>
            <a:blipFill>
              <a:blip r:embed="rId4"/>
              <a:stretch>
                <a:fillRect t="-29659"/>
              </a:stretch>
            </a:blipFill>
          </p:spPr>
        </p:sp>
        <p:sp>
          <p:nvSpPr>
            <p:cNvPr id="6" name="Freeform 6"/>
            <p:cNvSpPr/>
            <p:nvPr/>
          </p:nvSpPr>
          <p:spPr>
            <a:xfrm>
              <a:off x="54610" y="439420"/>
              <a:ext cx="3173730" cy="5429250"/>
            </a:xfrm>
            <a:custGeom>
              <a:avLst/>
              <a:gdLst/>
              <a:ahLst/>
              <a:cxnLst/>
              <a:rect l="l" t="t" r="r" b="b"/>
              <a:pathLst>
                <a:path w="3173730" h="542925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FFFFFF"/>
            </a:solidFill>
          </p:spPr>
        </p:sp>
      </p:grpSp>
      <p:sp>
        <p:nvSpPr>
          <p:cNvPr id="7" name="TextBox 7"/>
          <p:cNvSpPr txBox="1"/>
          <p:nvPr/>
        </p:nvSpPr>
        <p:spPr>
          <a:xfrm>
            <a:off x="1028700" y="561107"/>
            <a:ext cx="8297205" cy="1157605"/>
          </a:xfrm>
          <a:prstGeom prst="rect">
            <a:avLst/>
          </a:prstGeom>
        </p:spPr>
        <p:txBody>
          <a:bodyPr lIns="0" tIns="0" rIns="0" bIns="0" rtlCol="0" anchor="t">
            <a:spAutoFit/>
          </a:bodyPr>
          <a:lstStyle/>
          <a:p>
            <a:pPr>
              <a:lnSpc>
                <a:spcPts val="8960"/>
              </a:lnSpc>
            </a:pPr>
            <a:r>
              <a:rPr lang="en-US" sz="8000">
                <a:solidFill>
                  <a:srgbClr val="FFFFFF"/>
                </a:solidFill>
                <a:latin typeface="Quicksand Bold"/>
              </a:rPr>
              <a:t>INTRODUCTION</a:t>
            </a:r>
          </a:p>
        </p:txBody>
      </p:sp>
      <p:sp>
        <p:nvSpPr>
          <p:cNvPr id="8" name="TextBox 8"/>
          <p:cNvSpPr txBox="1"/>
          <p:nvPr/>
        </p:nvSpPr>
        <p:spPr>
          <a:xfrm>
            <a:off x="721625" y="1903315"/>
            <a:ext cx="9261372" cy="8044062"/>
          </a:xfrm>
          <a:prstGeom prst="rect">
            <a:avLst/>
          </a:prstGeom>
        </p:spPr>
        <p:txBody>
          <a:bodyPr wrap="square" lIns="0" tIns="0" rIns="0" bIns="0" rtlCol="0" anchor="t">
            <a:spAutoFit/>
          </a:bodyPr>
          <a:lstStyle/>
          <a:p>
            <a:pPr marL="647700" lvl="1" indent="-323850" algn="just">
              <a:lnSpc>
                <a:spcPts val="4200"/>
              </a:lnSpc>
              <a:buFont typeface="Arial"/>
              <a:buChar char="•"/>
            </a:pPr>
            <a:r>
              <a:rPr lang="en-US" sz="3000" dirty="0">
                <a:solidFill>
                  <a:schemeClr val="bg1"/>
                </a:solidFill>
                <a:latin typeface="Quicksand Medium"/>
                <a:ea typeface="+mn-lt"/>
                <a:cs typeface="+mn-lt"/>
              </a:rPr>
              <a:t>The self-balancing robot is a two-wheeled vehicle designed with sensors and control mechanisms, enabling it to maintain balance during movement. Emulating the behavior of an inverted pendulum, the robot employs sophisticated control algorithms to ensure the center of mass stays above the pivot point.</a:t>
            </a:r>
            <a:endParaRPr lang="en-US">
              <a:solidFill>
                <a:schemeClr val="bg1"/>
              </a:solidFill>
              <a:cs typeface="Calibri"/>
            </a:endParaRPr>
          </a:p>
          <a:p>
            <a:pPr marL="323850" lvl="1" algn="just">
              <a:lnSpc>
                <a:spcPts val="4200"/>
              </a:lnSpc>
            </a:pPr>
            <a:endParaRPr lang="en-US" sz="3000" dirty="0">
              <a:solidFill>
                <a:schemeClr val="bg1"/>
              </a:solidFill>
              <a:latin typeface="Quicksand Medium"/>
              <a:ea typeface="+mn-lt"/>
              <a:cs typeface="+mn-lt"/>
            </a:endParaRPr>
          </a:p>
          <a:p>
            <a:pPr marL="647700" lvl="1" indent="-323850" algn="just">
              <a:lnSpc>
                <a:spcPts val="4200"/>
              </a:lnSpc>
              <a:buFont typeface="Arial"/>
              <a:buChar char="•"/>
            </a:pPr>
            <a:r>
              <a:rPr lang="en-US" sz="3000" dirty="0">
                <a:solidFill>
                  <a:schemeClr val="bg1"/>
                </a:solidFill>
                <a:latin typeface="Quicksand Medium"/>
                <a:ea typeface="+mn-lt"/>
                <a:cs typeface="+mn-lt"/>
              </a:rPr>
              <a:t>Utilizing sensors like accelerometers and gyroscopes, it receives real-time feedback, allowing for precise control and stability. In addition to its self-balancing prowess, the robot incorporates line-following capabilities, enhancing its versatility for navigating paths in various environments.</a:t>
            </a:r>
            <a:endParaRPr lang="en-US">
              <a:solidFill>
                <a:schemeClr val="bg1"/>
              </a:solidFill>
              <a:cs typeface="Calibri"/>
            </a:endParaRPr>
          </a:p>
        </p:txBody>
      </p:sp>
      <p:sp>
        <p:nvSpPr>
          <p:cNvPr id="10" name="Freeform 10"/>
          <p:cNvSpPr/>
          <p:nvPr/>
        </p:nvSpPr>
        <p:spPr>
          <a:xfrm rot="16200000">
            <a:off x="-2529921" y="7598898"/>
            <a:ext cx="4374043" cy="1813240"/>
          </a:xfrm>
          <a:custGeom>
            <a:avLst/>
            <a:gdLst/>
            <a:ahLst/>
            <a:cxnLst/>
            <a:rect l="l" t="t" r="r" b="b"/>
            <a:pathLst>
              <a:path w="4374043" h="1813240">
                <a:moveTo>
                  <a:pt x="0" y="0"/>
                </a:moveTo>
                <a:lnTo>
                  <a:pt x="4374042" y="0"/>
                </a:lnTo>
                <a:lnTo>
                  <a:pt x="4374042" y="1813240"/>
                </a:lnTo>
                <a:lnTo>
                  <a:pt x="0" y="1813240"/>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
        <p:nvSpPr>
          <p:cNvPr id="12" name="Freeform 12"/>
          <p:cNvSpPr/>
          <p:nvPr/>
        </p:nvSpPr>
        <p:spPr>
          <a:xfrm>
            <a:off x="5508633" y="9580964"/>
            <a:ext cx="4311967" cy="1787506"/>
          </a:xfrm>
          <a:custGeom>
            <a:avLst/>
            <a:gdLst/>
            <a:ahLst/>
            <a:cxnLst/>
            <a:rect l="l" t="t" r="r" b="b"/>
            <a:pathLst>
              <a:path w="4311967" h="1787506">
                <a:moveTo>
                  <a:pt x="0" y="0"/>
                </a:moveTo>
                <a:lnTo>
                  <a:pt x="4311966" y="0"/>
                </a:lnTo>
                <a:lnTo>
                  <a:pt x="4311966" y="1787507"/>
                </a:lnTo>
                <a:lnTo>
                  <a:pt x="0" y="1787507"/>
                </a:lnTo>
                <a:lnTo>
                  <a:pt x="0" y="0"/>
                </a:lnTo>
                <a:close/>
              </a:path>
            </a:pathLst>
          </a:custGeom>
          <a:blipFill>
            <a:blip r:embed="rId9" cstate="print">
              <a:extLst>
                <a:ext uri="{96DAC541-7B7A-43D3-8B79-37D633B846F1}">
                  <asvg:svgBlip xmlns:asvg="http://schemas.microsoft.com/office/drawing/2016/SVG/main" xmlns="" r:embed="rId6"/>
                </a:ext>
              </a:extLst>
            </a:blip>
            <a:stretch>
              <a:fillRect/>
            </a:stretch>
          </a:blipFill>
        </p:spPr>
      </p:sp>
      <p:sp>
        <p:nvSpPr>
          <p:cNvPr id="19" name="Slide Number Placeholder 18">
            <a:extLst>
              <a:ext uri="{FF2B5EF4-FFF2-40B4-BE49-F238E27FC236}">
                <a16:creationId xmlns:a16="http://schemas.microsoft.com/office/drawing/2014/main" xmlns="" id="{04D24896-BE66-A96F-65ED-5D8F30CF6392}"/>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20" name="TextBox 1">
            <a:extLst>
              <a:ext uri="{FF2B5EF4-FFF2-40B4-BE49-F238E27FC236}">
                <a16:creationId xmlns:a16="http://schemas.microsoft.com/office/drawing/2014/main" xmlns="" id="{84A32D51-990F-B0CF-83A5-3157A529AB1A}"/>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1</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2008838" y="1308941"/>
            <a:ext cx="14270324" cy="2308324"/>
          </a:xfrm>
          <a:prstGeom prst="rect">
            <a:avLst/>
          </a:prstGeom>
        </p:spPr>
        <p:txBody>
          <a:bodyPr lIns="0" tIns="0" rIns="0" bIns="0" rtlCol="0" anchor="t">
            <a:spAutoFit/>
          </a:bodyPr>
          <a:lstStyle/>
          <a:p>
            <a:pPr algn="ctr">
              <a:lnSpc>
                <a:spcPts val="8960"/>
              </a:lnSpc>
            </a:pPr>
            <a:r>
              <a:rPr lang="en-US" sz="8000" dirty="0">
                <a:solidFill>
                  <a:srgbClr val="FFFFFF"/>
                </a:solidFill>
                <a:latin typeface="Quicksand Bold"/>
                <a:cs typeface="Calibri"/>
              </a:rPr>
              <a:t>CHALLENGES FACED IN ROBOT MAKING</a:t>
            </a:r>
          </a:p>
        </p:txBody>
      </p:sp>
      <p:sp>
        <p:nvSpPr>
          <p:cNvPr id="3" name="TextBox 3"/>
          <p:cNvSpPr txBox="1"/>
          <p:nvPr/>
        </p:nvSpPr>
        <p:spPr>
          <a:xfrm>
            <a:off x="3537718" y="3882163"/>
            <a:ext cx="11230508" cy="4651273"/>
          </a:xfrm>
          <a:prstGeom prst="rect">
            <a:avLst/>
          </a:prstGeom>
        </p:spPr>
        <p:txBody>
          <a:bodyPr lIns="0" tIns="0" rIns="0" bIns="0" rtlCol="0" anchor="t">
            <a:spAutoFit/>
          </a:bodyPr>
          <a:lstStyle/>
          <a:p>
            <a:pPr algn="just"/>
            <a:r>
              <a:rPr lang="en-US" sz="3000" dirty="0">
                <a:solidFill>
                  <a:schemeClr val="bg1"/>
                </a:solidFill>
                <a:latin typeface="Quicksand Medium"/>
                <a:ea typeface="+mn-lt"/>
                <a:cs typeface="+mn-lt"/>
              </a:rPr>
              <a:t>Battery issues: The battery burned and damaged multiple times.</a:t>
            </a:r>
            <a:endParaRPr lang="en-US" sz="3000">
              <a:solidFill>
                <a:schemeClr val="bg1"/>
              </a:solidFill>
              <a:latin typeface="Quicksand Medium"/>
              <a:cs typeface="Calibri"/>
            </a:endParaRPr>
          </a:p>
          <a:p>
            <a:pPr algn="just"/>
            <a:endParaRPr lang="en-US" sz="3000" dirty="0">
              <a:solidFill>
                <a:schemeClr val="bg1"/>
              </a:solidFill>
              <a:latin typeface="Quicksand Medium"/>
              <a:ea typeface="+mn-lt"/>
              <a:cs typeface="+mn-lt"/>
            </a:endParaRPr>
          </a:p>
          <a:p>
            <a:pPr algn="just"/>
            <a:r>
              <a:rPr lang="en-US" sz="3000" dirty="0">
                <a:solidFill>
                  <a:schemeClr val="bg1"/>
                </a:solidFill>
                <a:latin typeface="Quicksand Medium"/>
                <a:ea typeface="+mn-lt"/>
                <a:cs typeface="+mn-lt"/>
              </a:rPr>
              <a:t>Wiring issues: The wires were not able to handle the heat and were also burning.</a:t>
            </a:r>
            <a:endParaRPr lang="en-US" sz="3000">
              <a:solidFill>
                <a:schemeClr val="bg1"/>
              </a:solidFill>
              <a:latin typeface="Quicksand Medium"/>
              <a:cs typeface="Calibri"/>
            </a:endParaRPr>
          </a:p>
          <a:p>
            <a:pPr algn="just"/>
            <a:endParaRPr lang="en-US" sz="3000" dirty="0">
              <a:solidFill>
                <a:schemeClr val="bg1"/>
              </a:solidFill>
              <a:latin typeface="Quicksand Medium"/>
              <a:ea typeface="+mn-lt"/>
              <a:cs typeface="+mn-lt"/>
            </a:endParaRPr>
          </a:p>
          <a:p>
            <a:pPr algn="just"/>
            <a:r>
              <a:rPr lang="en-US" sz="3000" dirty="0">
                <a:solidFill>
                  <a:schemeClr val="bg1"/>
                </a:solidFill>
                <a:latin typeface="Quicksand Medium"/>
                <a:ea typeface="+mn-lt"/>
                <a:cs typeface="+mn-lt"/>
              </a:rPr>
              <a:t>Motor issues: Initially, simple DC motors were used but they couldn’t handle the weight. High torque motors were used as a replacement but they caused the whole body to move.</a:t>
            </a:r>
            <a:endParaRPr lang="en-US" sz="3000">
              <a:solidFill>
                <a:schemeClr val="bg1"/>
              </a:solidFill>
              <a:latin typeface="Quicksand Medium"/>
              <a:cs typeface="Calibri"/>
            </a:endParaRPr>
          </a:p>
          <a:p>
            <a:pPr algn="just">
              <a:lnSpc>
                <a:spcPts val="4200"/>
              </a:lnSpc>
            </a:pPr>
            <a:endParaRPr lang="en-US" sz="3000" dirty="0">
              <a:solidFill>
                <a:schemeClr val="bg1"/>
              </a:solidFill>
              <a:latin typeface="Quicksand Medium"/>
              <a:cs typeface="Calibri"/>
            </a:endParaRPr>
          </a:p>
        </p:txBody>
      </p:sp>
      <p:sp>
        <p:nvSpPr>
          <p:cNvPr id="4" name="Freeform 4"/>
          <p:cNvSpPr/>
          <p:nvPr/>
        </p:nvSpPr>
        <p:spPr>
          <a:xfrm>
            <a:off x="-1488351" y="8516933"/>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7127213" y="9606689"/>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814262" y="-890069"/>
            <a:ext cx="4311967" cy="1787506"/>
          </a:xfrm>
          <a:custGeom>
            <a:avLst/>
            <a:gdLst/>
            <a:ahLst/>
            <a:cxnLst/>
            <a:rect l="l" t="t" r="r" b="b"/>
            <a:pathLst>
              <a:path w="4311967" h="1787506">
                <a:moveTo>
                  <a:pt x="0" y="0"/>
                </a:moveTo>
                <a:lnTo>
                  <a:pt x="4311966" y="0"/>
                </a:lnTo>
                <a:lnTo>
                  <a:pt x="4311966" y="1787507"/>
                </a:lnTo>
                <a:lnTo>
                  <a:pt x="0" y="1787507"/>
                </a:lnTo>
                <a:lnTo>
                  <a:pt x="0" y="0"/>
                </a:lnTo>
                <a:close/>
              </a:path>
            </a:pathLst>
          </a:custGeom>
          <a:blipFill>
            <a:blip r:embed="rId6" cstate="print">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13000638" y="-2652969"/>
            <a:ext cx="3290500" cy="3552497"/>
          </a:xfrm>
          <a:custGeom>
            <a:avLst/>
            <a:gdLst/>
            <a:ahLst/>
            <a:cxnLst/>
            <a:rect l="l" t="t" r="r" b="b"/>
            <a:pathLst>
              <a:path w="3290500" h="3552497">
                <a:moveTo>
                  <a:pt x="0" y="0"/>
                </a:moveTo>
                <a:lnTo>
                  <a:pt x="3290500" y="0"/>
                </a:lnTo>
                <a:lnTo>
                  <a:pt x="3290500" y="3552497"/>
                </a:lnTo>
                <a:lnTo>
                  <a:pt x="0" y="355249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10" name="Freeform 10"/>
          <p:cNvSpPr/>
          <p:nvPr/>
        </p:nvSpPr>
        <p:spPr>
          <a:xfrm rot="-10800000">
            <a:off x="14907590" y="9219814"/>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6" cstate="print">
              <a:extLst>
                <a:ext uri="{96DAC541-7B7A-43D3-8B79-37D633B846F1}">
                  <asvg:svgBlip xmlns:asvg="http://schemas.microsoft.com/office/drawing/2016/SVG/main" xmlns="" r:embed="rId5"/>
                </a:ext>
              </a:extLst>
            </a:blip>
            <a:stretch>
              <a:fillRect/>
            </a:stretch>
          </a:blipFill>
        </p:spPr>
      </p:sp>
      <p:sp>
        <p:nvSpPr>
          <p:cNvPr id="12" name="TextBox 2">
            <a:extLst>
              <a:ext uri="{FF2B5EF4-FFF2-40B4-BE49-F238E27FC236}">
                <a16:creationId xmlns:a16="http://schemas.microsoft.com/office/drawing/2014/main" xmlns="" id="{1C6C1507-DA4A-FE14-CC77-E6A14160A3F0}"/>
              </a:ext>
            </a:extLst>
          </p:cNvPr>
          <p:cNvSpPr txBox="1"/>
          <p:nvPr/>
        </p:nvSpPr>
        <p:spPr>
          <a:xfrm>
            <a:off x="-8417225" y="2125310"/>
            <a:ext cx="8297205" cy="2291080"/>
          </a:xfrm>
          <a:prstGeom prst="rect">
            <a:avLst/>
          </a:prstGeom>
        </p:spPr>
        <p:txBody>
          <a:bodyPr lIns="0" tIns="0" rIns="0" bIns="0" rtlCol="0" anchor="t">
            <a:spAutoFit/>
          </a:bodyPr>
          <a:lstStyle/>
          <a:p>
            <a:pPr>
              <a:lnSpc>
                <a:spcPts val="8960"/>
              </a:lnSpc>
            </a:pPr>
            <a:r>
              <a:rPr lang="en-US" sz="8000">
                <a:solidFill>
                  <a:srgbClr val="FFFFFF"/>
                </a:solidFill>
                <a:latin typeface="Quicksand Bold"/>
              </a:rPr>
              <a:t>ADDITIONAL FEATURES</a:t>
            </a:r>
          </a:p>
        </p:txBody>
      </p:sp>
      <p:sp>
        <p:nvSpPr>
          <p:cNvPr id="14" name="TextBox 10">
            <a:extLst>
              <a:ext uri="{FF2B5EF4-FFF2-40B4-BE49-F238E27FC236}">
                <a16:creationId xmlns:a16="http://schemas.microsoft.com/office/drawing/2014/main" xmlns="" id="{F04E5A88-7C95-36CD-8D69-37D20264A6F3}"/>
              </a:ext>
            </a:extLst>
          </p:cNvPr>
          <p:cNvSpPr txBox="1"/>
          <p:nvPr/>
        </p:nvSpPr>
        <p:spPr>
          <a:xfrm>
            <a:off x="19359832" y="5886952"/>
            <a:ext cx="7981895" cy="3190875"/>
          </a:xfrm>
          <a:prstGeom prst="rect">
            <a:avLst/>
          </a:prstGeom>
        </p:spPr>
        <p:txBody>
          <a:bodyPr lIns="0" tIns="0" rIns="0" bIns="0" rtlCol="0" anchor="t">
            <a:spAutoFit/>
          </a:bodyPr>
          <a:lstStyle/>
          <a:p>
            <a:pPr marL="457200" indent="-457200">
              <a:lnSpc>
                <a:spcPts val="4200"/>
              </a:lnSpc>
              <a:buFont typeface="Arial"/>
              <a:buChar char="•"/>
            </a:pPr>
            <a:r>
              <a:rPr lang="en-US" sz="3000">
                <a:solidFill>
                  <a:srgbClr val="FFFFFF"/>
                </a:solidFill>
                <a:latin typeface="Quicksand Medium"/>
              </a:rPr>
              <a:t>The robot can navigate uphill and downhill over inclined surfaces.</a:t>
            </a:r>
            <a:endParaRPr lang="en-US"/>
          </a:p>
          <a:p>
            <a:pPr marL="457200" indent="-457200">
              <a:lnSpc>
                <a:spcPts val="4200"/>
              </a:lnSpc>
              <a:buFont typeface="Arial"/>
              <a:buChar char="•"/>
            </a:pPr>
            <a:r>
              <a:rPr lang="en-US" sz="3000">
                <a:solidFill>
                  <a:srgbClr val="FFFFFF"/>
                </a:solidFill>
                <a:latin typeface="Quicksand Medium"/>
              </a:rPr>
              <a:t>It can also stay still on an inclined surface if required.</a:t>
            </a:r>
          </a:p>
          <a:p>
            <a:pPr marL="457200" indent="-457200">
              <a:lnSpc>
                <a:spcPts val="4200"/>
              </a:lnSpc>
              <a:buFont typeface="Arial"/>
              <a:buChar char="•"/>
            </a:pPr>
            <a:r>
              <a:rPr lang="en-US" sz="3000">
                <a:solidFill>
                  <a:srgbClr val="FFFFFF"/>
                </a:solidFill>
                <a:latin typeface="Quicksand Medium"/>
              </a:rPr>
              <a:t>The robot maintains stability while moving over small obstacles</a:t>
            </a:r>
          </a:p>
        </p:txBody>
      </p:sp>
      <p:pic>
        <p:nvPicPr>
          <p:cNvPr id="13" name="Graphic 3" descr="Robot with solid fill">
            <a:extLst>
              <a:ext uri="{FF2B5EF4-FFF2-40B4-BE49-F238E27FC236}">
                <a16:creationId xmlns:a16="http://schemas.microsoft.com/office/drawing/2014/main" xmlns="" id="{E235001F-1336-316C-5CDD-B5933294E5B0}"/>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773184" y="12041544"/>
            <a:ext cx="2771775" cy="2771775"/>
          </a:xfrm>
          <a:prstGeom prst="rect">
            <a:avLst/>
          </a:prstGeom>
        </p:spPr>
      </p:pic>
      <p:sp>
        <p:nvSpPr>
          <p:cNvPr id="9" name="Slide Number Placeholder 8">
            <a:extLst>
              <a:ext uri="{FF2B5EF4-FFF2-40B4-BE49-F238E27FC236}">
                <a16:creationId xmlns:a16="http://schemas.microsoft.com/office/drawing/2014/main" xmlns="" id="{A7E2C702-E7E7-DDA7-D065-BA335170BBBF}"/>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16" name="TextBox 15">
            <a:extLst>
              <a:ext uri="{FF2B5EF4-FFF2-40B4-BE49-F238E27FC236}">
                <a16:creationId xmlns:a16="http://schemas.microsoft.com/office/drawing/2014/main" xmlns="" id="{C1E44A0D-2B75-A339-E9A0-DF9CA90E6359}"/>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9</a:t>
            </a:r>
          </a:p>
        </p:txBody>
      </p:sp>
    </p:spTree>
    <p:extLst>
      <p:ext uri="{BB962C8B-B14F-4D97-AF65-F5344CB8AC3E}">
        <p14:creationId xmlns:p14="http://schemas.microsoft.com/office/powerpoint/2010/main" xmlns="" val="114650580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xmlns="" id="{66B332A4-D438-4773-A77F-5ED49A448D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930652" y="0"/>
            <a:ext cx="12426696" cy="10287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xmlns="" id="{DF9AD32D-FF05-44F4-BD4D-9CEE89B71E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7540" y="0"/>
            <a:ext cx="11932920" cy="10287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TextBox 2">
            <a:extLst>
              <a:ext uri="{FF2B5EF4-FFF2-40B4-BE49-F238E27FC236}">
                <a16:creationId xmlns:a16="http://schemas.microsoft.com/office/drawing/2014/main" xmlns="" id="{62EB197F-E9AA-5A7D-350A-08A0389A77C5}"/>
              </a:ext>
            </a:extLst>
          </p:cNvPr>
          <p:cNvSpPr txBox="1"/>
          <p:nvPr/>
        </p:nvSpPr>
        <p:spPr>
          <a:xfrm>
            <a:off x="3833446" y="2162907"/>
            <a:ext cx="10621107" cy="596118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9600" dirty="0">
                <a:solidFill>
                  <a:schemeClr val="bg1">
                    <a:lumMod val="95000"/>
                    <a:lumOff val="5000"/>
                  </a:schemeClr>
                </a:solidFill>
                <a:latin typeface="Quicksand Bold"/>
                <a:ea typeface="+mj-ea"/>
                <a:cs typeface="+mj-cs"/>
              </a:rPr>
              <a:t>THANK YOU</a:t>
            </a:r>
          </a:p>
        </p:txBody>
      </p:sp>
      <p:sp>
        <p:nvSpPr>
          <p:cNvPr id="2" name="TextBox 1">
            <a:extLst>
              <a:ext uri="{FF2B5EF4-FFF2-40B4-BE49-F238E27FC236}">
                <a16:creationId xmlns:a16="http://schemas.microsoft.com/office/drawing/2014/main" xmlns="" id="{A814770F-10DE-F0C7-A266-CBD0EB6FE58D}"/>
              </a:ext>
            </a:extLst>
          </p:cNvPr>
          <p:cNvSpPr txBox="1"/>
          <p:nvPr/>
        </p:nvSpPr>
        <p:spPr>
          <a:xfrm>
            <a:off x="5924111" y="5559352"/>
            <a:ext cx="24887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latin typeface="Quicksand Bold"/>
              <a:ea typeface="Calibri"/>
              <a:cs typeface="Calibri"/>
            </a:endParaRPr>
          </a:p>
        </p:txBody>
      </p:sp>
      <p:sp>
        <p:nvSpPr>
          <p:cNvPr id="15" name="TextBox 14">
            <a:extLst>
              <a:ext uri="{FF2B5EF4-FFF2-40B4-BE49-F238E27FC236}">
                <a16:creationId xmlns:a16="http://schemas.microsoft.com/office/drawing/2014/main" xmlns="" id="{682A6433-0717-0051-CCE0-482454CD5269}"/>
              </a:ext>
            </a:extLst>
          </p:cNvPr>
          <p:cNvSpPr txBox="1"/>
          <p:nvPr/>
        </p:nvSpPr>
        <p:spPr>
          <a:xfrm>
            <a:off x="10182707" y="5559351"/>
            <a:ext cx="24887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latin typeface="Quicksand Bold"/>
              <a:ea typeface="Calibri"/>
              <a:cs typeface="Calibri"/>
            </a:endParaRPr>
          </a:p>
        </p:txBody>
      </p:sp>
      <p:pic>
        <p:nvPicPr>
          <p:cNvPr id="3" name="Graphic 3" descr="Robot with solid fill">
            <a:extLst>
              <a:ext uri="{FF2B5EF4-FFF2-40B4-BE49-F238E27FC236}">
                <a16:creationId xmlns:a16="http://schemas.microsoft.com/office/drawing/2014/main" xmlns="" id="{BB40A18C-66C5-DA1D-8578-772A960BB70D}"/>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751618" y="6154016"/>
            <a:ext cx="2771775" cy="2771775"/>
          </a:xfrm>
          <a:prstGeom prst="rect">
            <a:avLst/>
          </a:prstGeom>
        </p:spPr>
      </p:pic>
      <p:sp>
        <p:nvSpPr>
          <p:cNvPr id="4" name="Slide Number Placeholder 3">
            <a:extLst>
              <a:ext uri="{FF2B5EF4-FFF2-40B4-BE49-F238E27FC236}">
                <a16:creationId xmlns:a16="http://schemas.microsoft.com/office/drawing/2014/main" xmlns="" id="{FAC380F2-58A3-7EF6-4416-D653D5F0F500}"/>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xmlns="" val="2995694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xmlns="" Requires="p159">
      <p:transition xmlns:p14="http://schemas.microsoft.com/office/powerpoint/2010/main" spd="slow" p14:dur="3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4" name="TextBox 4"/>
          <p:cNvSpPr txBox="1"/>
          <p:nvPr/>
        </p:nvSpPr>
        <p:spPr>
          <a:xfrm>
            <a:off x="1028700" y="1248762"/>
            <a:ext cx="8969867" cy="3424555"/>
          </a:xfrm>
          <a:prstGeom prst="rect">
            <a:avLst/>
          </a:prstGeom>
        </p:spPr>
        <p:txBody>
          <a:bodyPr lIns="0" tIns="0" rIns="0" bIns="0" rtlCol="0" anchor="t">
            <a:spAutoFit/>
          </a:bodyPr>
          <a:lstStyle/>
          <a:p>
            <a:pPr>
              <a:lnSpc>
                <a:spcPts val="8960"/>
              </a:lnSpc>
            </a:pPr>
            <a:r>
              <a:rPr lang="en-US" sz="8000">
                <a:solidFill>
                  <a:srgbClr val="FFFFFF"/>
                </a:solidFill>
                <a:latin typeface="Quicksand Bold"/>
              </a:rPr>
              <a:t>ROBOT STRUCTURE</a:t>
            </a:r>
          </a:p>
          <a:p>
            <a:pPr>
              <a:lnSpc>
                <a:spcPts val="8960"/>
              </a:lnSpc>
            </a:pPr>
            <a:endParaRPr lang="en-US" sz="8000">
              <a:solidFill>
                <a:srgbClr val="FFFFFF"/>
              </a:solidFill>
              <a:latin typeface="Quicksand Bold"/>
            </a:endParaRPr>
          </a:p>
        </p:txBody>
      </p:sp>
      <p:sp>
        <p:nvSpPr>
          <p:cNvPr id="5" name="TextBox 5"/>
          <p:cNvSpPr txBox="1"/>
          <p:nvPr/>
        </p:nvSpPr>
        <p:spPr>
          <a:xfrm>
            <a:off x="1028700" y="4242736"/>
            <a:ext cx="7981895" cy="5343771"/>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FFFFFF"/>
                </a:solidFill>
                <a:latin typeface="Quicksand Medium"/>
              </a:rPr>
              <a:t>The robot consists of three levels of platforms balanced over two wheels.</a:t>
            </a:r>
            <a:endParaRPr lang="en-US" dirty="0"/>
          </a:p>
          <a:p>
            <a:pPr marL="647700" lvl="1" indent="-323850">
              <a:lnSpc>
                <a:spcPts val="4200"/>
              </a:lnSpc>
              <a:buFont typeface="Arial"/>
              <a:buChar char="•"/>
            </a:pPr>
            <a:r>
              <a:rPr lang="en-US" sz="3000" dirty="0">
                <a:solidFill>
                  <a:srgbClr val="FFFFFF"/>
                </a:solidFill>
                <a:latin typeface="Quicksand Medium"/>
              </a:rPr>
              <a:t>The bottom platform houses the motors and battery.</a:t>
            </a:r>
          </a:p>
          <a:p>
            <a:pPr marL="647700" lvl="1" indent="-323850">
              <a:lnSpc>
                <a:spcPts val="4200"/>
              </a:lnSpc>
              <a:buFont typeface="Arial"/>
              <a:buChar char="•"/>
            </a:pPr>
            <a:r>
              <a:rPr lang="en-US" sz="3000">
                <a:solidFill>
                  <a:srgbClr val="FFFFFF"/>
                </a:solidFill>
                <a:latin typeface="Quicksand Medium"/>
              </a:rPr>
              <a:t>An array of IR sensor is attached below </a:t>
            </a:r>
            <a:r>
              <a:rPr lang="en-US" sz="3000" dirty="0">
                <a:solidFill>
                  <a:srgbClr val="FFFFFF"/>
                </a:solidFill>
                <a:latin typeface="Quicksand Medium"/>
              </a:rPr>
              <a:t>the bottom platform for line following.</a:t>
            </a:r>
          </a:p>
          <a:p>
            <a:pPr marL="647700" lvl="1" indent="-323850">
              <a:lnSpc>
                <a:spcPts val="4200"/>
              </a:lnSpc>
              <a:buFont typeface="Arial"/>
              <a:buChar char="•"/>
            </a:pPr>
            <a:r>
              <a:rPr lang="en-US" sz="3000" dirty="0">
                <a:solidFill>
                  <a:srgbClr val="FFFFFF"/>
                </a:solidFill>
                <a:latin typeface="Quicksand Medium"/>
              </a:rPr>
              <a:t>The middle platform contains other electrical and mechanical components.</a:t>
            </a:r>
            <a:endParaRPr lang="en-US" dirty="0"/>
          </a:p>
          <a:p>
            <a:pPr marL="647700" lvl="1" indent="-323850">
              <a:lnSpc>
                <a:spcPts val="4200"/>
              </a:lnSpc>
              <a:buFont typeface="Arial"/>
              <a:buChar char="•"/>
            </a:pPr>
            <a:r>
              <a:rPr lang="en-US" sz="3000" dirty="0">
                <a:solidFill>
                  <a:srgbClr val="FFFFFF"/>
                </a:solidFill>
                <a:latin typeface="Quicksand Medium"/>
              </a:rPr>
              <a:t>The upper platform is used for placing objects to be transported.</a:t>
            </a:r>
          </a:p>
        </p:txBody>
      </p:sp>
      <p:sp>
        <p:nvSpPr>
          <p:cNvPr id="7" name="Freeform 7"/>
          <p:cNvSpPr/>
          <p:nvPr/>
        </p:nvSpPr>
        <p:spPr>
          <a:xfrm>
            <a:off x="8029110" y="9380380"/>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5088744" y="-1416267"/>
            <a:ext cx="4311967" cy="1787506"/>
          </a:xfrm>
          <a:custGeom>
            <a:avLst/>
            <a:gdLst/>
            <a:ahLst/>
            <a:cxnLst/>
            <a:rect l="l" t="t" r="r" b="b"/>
            <a:pathLst>
              <a:path w="4311967" h="1787506">
                <a:moveTo>
                  <a:pt x="0" y="0"/>
                </a:moveTo>
                <a:lnTo>
                  <a:pt x="4311966" y="0"/>
                </a:lnTo>
                <a:lnTo>
                  <a:pt x="4311966" y="1787506"/>
                </a:lnTo>
                <a:lnTo>
                  <a:pt x="0" y="1787506"/>
                </a:lnTo>
                <a:lnTo>
                  <a:pt x="0" y="0"/>
                </a:lnTo>
                <a:close/>
              </a:path>
            </a:pathLst>
          </a:custGeom>
          <a:blipFill>
            <a:blip r:embed="rId4" cstate="print">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212430" y="8838144"/>
            <a:ext cx="2448853" cy="2889502"/>
          </a:xfrm>
          <a:custGeom>
            <a:avLst/>
            <a:gdLst/>
            <a:ahLst/>
            <a:cxnLst/>
            <a:rect l="l" t="t" r="r" b="b"/>
            <a:pathLst>
              <a:path w="2448853" h="2889502">
                <a:moveTo>
                  <a:pt x="0" y="0"/>
                </a:moveTo>
                <a:lnTo>
                  <a:pt x="2448853" y="0"/>
                </a:lnTo>
                <a:lnTo>
                  <a:pt x="2448853" y="2889502"/>
                </a:lnTo>
                <a:lnTo>
                  <a:pt x="0" y="2889502"/>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10" name="Freeform 10"/>
          <p:cNvSpPr/>
          <p:nvPr/>
        </p:nvSpPr>
        <p:spPr>
          <a:xfrm rot="-5400000">
            <a:off x="15978898" y="4236880"/>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3" name="Slide Number Placeholder 2">
            <a:extLst>
              <a:ext uri="{FF2B5EF4-FFF2-40B4-BE49-F238E27FC236}">
                <a16:creationId xmlns:a16="http://schemas.microsoft.com/office/drawing/2014/main" xmlns="" id="{17C29A01-E4CC-0F9A-FDF4-54BF200CFB69}"/>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11" name="TextBox 10">
            <a:extLst>
              <a:ext uri="{FF2B5EF4-FFF2-40B4-BE49-F238E27FC236}">
                <a16:creationId xmlns:a16="http://schemas.microsoft.com/office/drawing/2014/main" xmlns="" id="{A60B13FC-B120-7587-9D81-CB44C9E3DACA}"/>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2</a:t>
            </a:r>
          </a:p>
        </p:txBody>
      </p:sp>
      <p:grpSp>
        <p:nvGrpSpPr>
          <p:cNvPr id="12" name="Group 11">
            <a:extLst>
              <a:ext uri="{FF2B5EF4-FFF2-40B4-BE49-F238E27FC236}">
                <a16:creationId xmlns:a16="http://schemas.microsoft.com/office/drawing/2014/main" xmlns="" id="{514B864D-022F-E53F-951F-921F5230191D}"/>
              </a:ext>
            </a:extLst>
          </p:cNvPr>
          <p:cNvGrpSpPr/>
          <p:nvPr/>
        </p:nvGrpSpPr>
        <p:grpSpPr>
          <a:xfrm>
            <a:off x="1221444" y="-7092350"/>
            <a:ext cx="24064168" cy="17692189"/>
            <a:chOff x="1221444" y="-7092350"/>
            <a:chExt cx="24064168" cy="17692189"/>
          </a:xfrm>
        </p:grpSpPr>
        <p:pic>
          <p:nvPicPr>
            <p:cNvPr id="6" name="Graphic 5" descr="Ruler with solid fill">
              <a:extLst>
                <a:ext uri="{FF2B5EF4-FFF2-40B4-BE49-F238E27FC236}">
                  <a16:creationId xmlns:a16="http://schemas.microsoft.com/office/drawing/2014/main" xmlns="" id="{49B551F7-06D8-CFDB-B9B1-FC2EF8DF87DB}"/>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rot="2700000">
              <a:off x="12412659" y="7713724"/>
              <a:ext cx="1610917" cy="1610916"/>
            </a:xfrm>
            <a:prstGeom prst="rect">
              <a:avLst/>
            </a:prstGeom>
          </p:spPr>
        </p:pic>
        <p:pic>
          <p:nvPicPr>
            <p:cNvPr id="2" name="Picture 2" descr="A robot with wheels and two white bunny ears&#10;&#10;Description automatically generated">
              <a:extLst>
                <a:ext uri="{FF2B5EF4-FFF2-40B4-BE49-F238E27FC236}">
                  <a16:creationId xmlns:a16="http://schemas.microsoft.com/office/drawing/2014/main" xmlns="" id="{7D5C68AE-3E78-E7CE-E5BB-9F9D24D802BF}"/>
                </a:ext>
              </a:extLst>
            </p:cNvPr>
            <p:cNvPicPr>
              <a:picLocks noChangeAspect="1"/>
            </p:cNvPicPr>
            <p:nvPr/>
          </p:nvPicPr>
          <p:blipFill>
            <a:blip r:embed="rId9"/>
            <a:stretch>
              <a:fillRect/>
            </a:stretch>
          </p:blipFill>
          <p:spPr>
            <a:xfrm>
              <a:off x="1221444" y="-7092350"/>
              <a:ext cx="24064168" cy="17692189"/>
            </a:xfrm>
            <a:prstGeom prst="rect">
              <a:avLst/>
            </a:prstGeom>
          </p:spPr>
        </p:pic>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xmlns=""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extBox 2">
            <a:extLst>
              <a:ext uri="{FF2B5EF4-FFF2-40B4-BE49-F238E27FC236}">
                <a16:creationId xmlns:a16="http://schemas.microsoft.com/office/drawing/2014/main" xmlns="" id="{4D4D0C14-19F8-B777-E26E-F4B00282FFF0}"/>
              </a:ext>
            </a:extLst>
          </p:cNvPr>
          <p:cNvSpPr txBox="1"/>
          <p:nvPr/>
        </p:nvSpPr>
        <p:spPr>
          <a:xfrm>
            <a:off x="2814125" y="-2049236"/>
            <a:ext cx="12333177" cy="1157605"/>
          </a:xfrm>
          <a:prstGeom prst="rect">
            <a:avLst/>
          </a:prstGeom>
        </p:spPr>
        <p:txBody>
          <a:bodyPr lIns="0" tIns="0" rIns="0" bIns="0" rtlCol="0" anchor="t">
            <a:spAutoFit/>
          </a:bodyPr>
          <a:lstStyle/>
          <a:p>
            <a:pPr algn="ctr">
              <a:lnSpc>
                <a:spcPts val="8960"/>
              </a:lnSpc>
              <a:spcAft>
                <a:spcPts val="600"/>
              </a:spcAft>
            </a:pPr>
            <a:r>
              <a:rPr lang="en-US" sz="8000">
                <a:solidFill>
                  <a:srgbClr val="FFFFFF"/>
                </a:solidFill>
                <a:latin typeface="Quicksand Bold"/>
              </a:rPr>
              <a:t>COMPONENTS USED</a:t>
            </a:r>
          </a:p>
        </p:txBody>
      </p:sp>
      <p:sp>
        <p:nvSpPr>
          <p:cNvPr id="5" name="TextBox 3">
            <a:extLst>
              <a:ext uri="{FF2B5EF4-FFF2-40B4-BE49-F238E27FC236}">
                <a16:creationId xmlns:a16="http://schemas.microsoft.com/office/drawing/2014/main" xmlns="" id="{62D3373E-51BD-19E3-A106-0C01A1C5F9AB}"/>
              </a:ext>
            </a:extLst>
          </p:cNvPr>
          <p:cNvSpPr txBox="1"/>
          <p:nvPr/>
        </p:nvSpPr>
        <p:spPr>
          <a:xfrm>
            <a:off x="3526279" y="10913140"/>
            <a:ext cx="10588460" cy="6882653"/>
          </a:xfrm>
          <a:prstGeom prst="rect">
            <a:avLst/>
          </a:prstGeom>
        </p:spPr>
        <p:txBody>
          <a:bodyPr lIns="0" tIns="0" rIns="0" bIns="0" rtlCol="0" anchor="t">
            <a:spAutoFit/>
          </a:bodyPr>
          <a:lstStyle/>
          <a:p>
            <a:pPr marL="571500" indent="-571500">
              <a:lnSpc>
                <a:spcPts val="4200"/>
              </a:lnSpc>
              <a:spcAft>
                <a:spcPts val="600"/>
              </a:spcAft>
              <a:buFont typeface="Arial"/>
              <a:buChar char="•"/>
            </a:pPr>
            <a:endParaRPr lang="en-US" sz="3000">
              <a:solidFill>
                <a:srgbClr val="FFFFFF"/>
              </a:solidFill>
              <a:latin typeface="Quicksand Medium"/>
            </a:endParaRPr>
          </a:p>
          <a:p>
            <a:pPr marL="457200" indent="-457200">
              <a:lnSpc>
                <a:spcPts val="4200"/>
              </a:lnSpc>
              <a:spcAft>
                <a:spcPts val="600"/>
              </a:spcAft>
              <a:buFont typeface="Arial"/>
              <a:buChar char="•"/>
            </a:pPr>
            <a:r>
              <a:rPr lang="en-US" sz="3000">
                <a:solidFill>
                  <a:srgbClr val="FFFFFF"/>
                </a:solidFill>
                <a:latin typeface="Quicksand Medium"/>
              </a:rPr>
              <a:t>Arduino Mega 2560 Rev3 (Microcontroller)</a:t>
            </a:r>
          </a:p>
          <a:p>
            <a:pPr marL="457200" indent="-457200">
              <a:lnSpc>
                <a:spcPts val="4200"/>
              </a:lnSpc>
              <a:spcAft>
                <a:spcPts val="600"/>
              </a:spcAft>
              <a:buFont typeface="Arial"/>
              <a:buChar char="•"/>
            </a:pPr>
            <a:r>
              <a:rPr lang="en-US" sz="3000" err="1">
                <a:solidFill>
                  <a:srgbClr val="FFFFFF"/>
                </a:solidFill>
                <a:latin typeface="Quicksand Medium"/>
              </a:rPr>
              <a:t>Cytron</a:t>
            </a:r>
            <a:r>
              <a:rPr lang="en-US" sz="3000">
                <a:solidFill>
                  <a:srgbClr val="FFFFFF"/>
                </a:solidFill>
                <a:latin typeface="Quicksand Medium"/>
              </a:rPr>
              <a:t> 10 A Switch Control Potentiometer DC Motor Driver DC 12V (Motor Driver)</a:t>
            </a:r>
          </a:p>
          <a:p>
            <a:pPr marL="457200" indent="-457200">
              <a:lnSpc>
                <a:spcPts val="4200"/>
              </a:lnSpc>
              <a:spcAft>
                <a:spcPts val="600"/>
              </a:spcAft>
              <a:buFont typeface="Arial"/>
              <a:buChar char="•"/>
            </a:pPr>
            <a:r>
              <a:rPr lang="en-US" sz="3000">
                <a:solidFill>
                  <a:srgbClr val="FFFFFF"/>
                </a:solidFill>
                <a:latin typeface="Quicksand Medium"/>
              </a:rPr>
              <a:t>MPU6050 - Triple Axis Gyro Accelerometer Module (Sensors)</a:t>
            </a:r>
          </a:p>
          <a:p>
            <a:pPr marL="457200" indent="-457200">
              <a:lnSpc>
                <a:spcPts val="4200"/>
              </a:lnSpc>
              <a:spcAft>
                <a:spcPts val="600"/>
              </a:spcAft>
              <a:buFont typeface="Arial"/>
              <a:buChar char="•"/>
            </a:pPr>
            <a:r>
              <a:rPr lang="en-US" sz="3000">
                <a:solidFill>
                  <a:srgbClr val="FFFFFF"/>
                </a:solidFill>
                <a:latin typeface="Quicksand Medium"/>
              </a:rPr>
              <a:t>LiPo Battery 2200 </a:t>
            </a:r>
            <a:r>
              <a:rPr lang="en-US" sz="3000" err="1">
                <a:solidFill>
                  <a:srgbClr val="FFFFFF"/>
                </a:solidFill>
                <a:latin typeface="Quicksand Medium"/>
              </a:rPr>
              <a:t>mAh</a:t>
            </a:r>
            <a:r>
              <a:rPr lang="en-US" sz="3000">
                <a:solidFill>
                  <a:srgbClr val="FFFFFF"/>
                </a:solidFill>
                <a:latin typeface="Quicksand Medium"/>
              </a:rPr>
              <a:t> 11.1V, 1800 </a:t>
            </a:r>
            <a:r>
              <a:rPr lang="en-US" sz="3000" err="1">
                <a:solidFill>
                  <a:srgbClr val="FFFFFF"/>
                </a:solidFill>
                <a:latin typeface="Quicksand Medium"/>
              </a:rPr>
              <a:t>mAh</a:t>
            </a:r>
            <a:r>
              <a:rPr lang="en-US" sz="3000">
                <a:solidFill>
                  <a:srgbClr val="FFFFFF"/>
                </a:solidFill>
                <a:latin typeface="Quicksand Medium"/>
              </a:rPr>
              <a:t> 5V Battery (Batteries)</a:t>
            </a:r>
          </a:p>
          <a:p>
            <a:pPr marL="457200" indent="-457200">
              <a:lnSpc>
                <a:spcPts val="4200"/>
              </a:lnSpc>
              <a:spcAft>
                <a:spcPts val="600"/>
              </a:spcAft>
              <a:buFont typeface="Arial"/>
              <a:buChar char="•"/>
            </a:pPr>
            <a:r>
              <a:rPr lang="en-US" sz="3000">
                <a:solidFill>
                  <a:srgbClr val="FFFFFF"/>
                </a:solidFill>
                <a:latin typeface="Quicksand Medium"/>
                <a:cs typeface="Segoe UI"/>
              </a:rPr>
              <a:t>ROBOT WHEEL 10.5 CM DIAMETER 4.4 CM WIDTH (Wheels)</a:t>
            </a:r>
          </a:p>
          <a:p>
            <a:pPr marL="457200" indent="-457200">
              <a:lnSpc>
                <a:spcPts val="4200"/>
              </a:lnSpc>
              <a:spcAft>
                <a:spcPts val="600"/>
              </a:spcAft>
              <a:buFont typeface="Arial"/>
              <a:buChar char="•"/>
            </a:pPr>
            <a:r>
              <a:rPr lang="en-US" sz="3000">
                <a:solidFill>
                  <a:srgbClr val="FFFFFF"/>
                </a:solidFill>
                <a:latin typeface="Quicksand Medium"/>
                <a:cs typeface="Segoe UI"/>
              </a:rPr>
              <a:t>200RPM HIGH TORQUE QUAD ENCODER MOTOR (Motors)</a:t>
            </a:r>
            <a:endParaRPr lang="en-US" sz="3000">
              <a:latin typeface="Quicksand Medium"/>
            </a:endParaRPr>
          </a:p>
        </p:txBody>
      </p:sp>
      <p:sp>
        <p:nvSpPr>
          <p:cNvPr id="7" name="Freeform 6">
            <a:extLst>
              <a:ext uri="{FF2B5EF4-FFF2-40B4-BE49-F238E27FC236}">
                <a16:creationId xmlns:a16="http://schemas.microsoft.com/office/drawing/2014/main" xmlns="" id="{F9DF6064-26B9-4F6B-5504-5A8D25F884EC}"/>
              </a:ext>
            </a:extLst>
          </p:cNvPr>
          <p:cNvSpPr/>
          <p:nvPr/>
        </p:nvSpPr>
        <p:spPr>
          <a:xfrm>
            <a:off x="-6155404" y="6524964"/>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9" name="Freeform 7">
            <a:extLst>
              <a:ext uri="{FF2B5EF4-FFF2-40B4-BE49-F238E27FC236}">
                <a16:creationId xmlns:a16="http://schemas.microsoft.com/office/drawing/2014/main" xmlns="" id="{8DA4B906-1F56-6A81-DED9-4875155DB648}"/>
              </a:ext>
            </a:extLst>
          </p:cNvPr>
          <p:cNvSpPr/>
          <p:nvPr/>
        </p:nvSpPr>
        <p:spPr>
          <a:xfrm>
            <a:off x="19241743" y="-32239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12" name="Freeform 5">
            <a:extLst>
              <a:ext uri="{FF2B5EF4-FFF2-40B4-BE49-F238E27FC236}">
                <a16:creationId xmlns:a16="http://schemas.microsoft.com/office/drawing/2014/main" xmlns="" id="{F346201F-D66E-C60C-CCDA-0D0821D8F23E}"/>
              </a:ext>
            </a:extLst>
          </p:cNvPr>
          <p:cNvSpPr/>
          <p:nvPr/>
        </p:nvSpPr>
        <p:spPr>
          <a:xfrm>
            <a:off x="15257739" y="11077462"/>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6" cstate="print">
              <a:extLst>
                <a:ext uri="{96DAC541-7B7A-43D3-8B79-37D633B846F1}">
                  <asvg:svgBlip xmlns:asvg="http://schemas.microsoft.com/office/drawing/2016/SVG/main" xmlns="" r:embed="rId3"/>
                </a:ext>
              </a:extLst>
            </a:blip>
            <a:stretch>
              <a:fillRect/>
            </a:stretch>
          </a:blipFill>
        </p:spPr>
      </p:sp>
      <p:sp>
        <p:nvSpPr>
          <p:cNvPr id="14" name="Freeform 4">
            <a:extLst>
              <a:ext uri="{FF2B5EF4-FFF2-40B4-BE49-F238E27FC236}">
                <a16:creationId xmlns:a16="http://schemas.microsoft.com/office/drawing/2014/main" xmlns="" id="{D6D466ED-59CD-405E-773A-42434432A5BE}"/>
              </a:ext>
            </a:extLst>
          </p:cNvPr>
          <p:cNvSpPr/>
          <p:nvPr/>
        </p:nvSpPr>
        <p:spPr>
          <a:xfrm>
            <a:off x="1750252" y="11227168"/>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
        <p:nvSpPr>
          <p:cNvPr id="2" name="Slide Number Placeholder 1">
            <a:extLst>
              <a:ext uri="{FF2B5EF4-FFF2-40B4-BE49-F238E27FC236}">
                <a16:creationId xmlns:a16="http://schemas.microsoft.com/office/drawing/2014/main" xmlns="" id="{24E54A1C-9733-0B50-A3E8-097A3F2A224C}"/>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8" name="Graphic 7" descr="Ruler with solid fill">
            <a:extLst>
              <a:ext uri="{FF2B5EF4-FFF2-40B4-BE49-F238E27FC236}">
                <a16:creationId xmlns:a16="http://schemas.microsoft.com/office/drawing/2014/main" xmlns="" id="{1831FCE8-D24B-3082-EF69-3369AB106C8B}"/>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rot="2700000">
            <a:off x="8131252" y="8004318"/>
            <a:ext cx="1610917" cy="1610916"/>
          </a:xfrm>
          <a:prstGeom prst="rect">
            <a:avLst/>
          </a:prstGeom>
        </p:spPr>
      </p:pic>
      <p:sp>
        <p:nvSpPr>
          <p:cNvPr id="6" name="TextBox 5">
            <a:extLst>
              <a:ext uri="{FF2B5EF4-FFF2-40B4-BE49-F238E27FC236}">
                <a16:creationId xmlns:a16="http://schemas.microsoft.com/office/drawing/2014/main" xmlns="" id="{3534D820-A4E7-D3E9-1BBA-2BB40334FED5}"/>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3</a:t>
            </a:r>
          </a:p>
        </p:txBody>
      </p:sp>
      <p:pic>
        <p:nvPicPr>
          <p:cNvPr id="13" name="Picture 2" descr="A robot with wheels and two white bunny ears&#10;&#10;Description automatically generated">
            <a:extLst>
              <a:ext uri="{FF2B5EF4-FFF2-40B4-BE49-F238E27FC236}">
                <a16:creationId xmlns:a16="http://schemas.microsoft.com/office/drawing/2014/main" xmlns="" id="{18F8B007-9659-793A-C3D5-259A389935C7}"/>
              </a:ext>
            </a:extLst>
          </p:cNvPr>
          <p:cNvPicPr>
            <a:picLocks noChangeAspect="1"/>
          </p:cNvPicPr>
          <p:nvPr/>
        </p:nvPicPr>
        <p:blipFill>
          <a:blip r:embed="rId11"/>
          <a:stretch>
            <a:fillRect/>
          </a:stretch>
        </p:blipFill>
        <p:spPr>
          <a:xfrm>
            <a:off x="-3051817" y="-6780623"/>
            <a:ext cx="24064168" cy="17692189"/>
          </a:xfrm>
          <a:prstGeom prst="rect">
            <a:avLst/>
          </a:prstGeom>
        </p:spPr>
      </p:pic>
    </p:spTree>
    <p:extLst>
      <p:ext uri="{BB962C8B-B14F-4D97-AF65-F5344CB8AC3E}">
        <p14:creationId xmlns:p14="http://schemas.microsoft.com/office/powerpoint/2010/main" xmlns="" val="142908326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2977411" y="1085850"/>
            <a:ext cx="12333177" cy="1157605"/>
          </a:xfrm>
          <a:prstGeom prst="rect">
            <a:avLst/>
          </a:prstGeom>
        </p:spPr>
        <p:txBody>
          <a:bodyPr lIns="0" tIns="0" rIns="0" bIns="0" rtlCol="0" anchor="t">
            <a:spAutoFit/>
          </a:bodyPr>
          <a:lstStyle/>
          <a:p>
            <a:pPr algn="ctr">
              <a:lnSpc>
                <a:spcPts val="8960"/>
              </a:lnSpc>
            </a:pPr>
            <a:r>
              <a:rPr lang="en-US" sz="8000">
                <a:solidFill>
                  <a:srgbClr val="FFFFFF"/>
                </a:solidFill>
                <a:latin typeface="Quicksand Bold"/>
              </a:rPr>
              <a:t>COMPONENTS USED</a:t>
            </a:r>
          </a:p>
        </p:txBody>
      </p:sp>
      <p:sp>
        <p:nvSpPr>
          <p:cNvPr id="3" name="TextBox 3"/>
          <p:cNvSpPr txBox="1"/>
          <p:nvPr/>
        </p:nvSpPr>
        <p:spPr>
          <a:xfrm>
            <a:off x="3849770" y="2303362"/>
            <a:ext cx="10588460" cy="6959598"/>
          </a:xfrm>
          <a:prstGeom prst="rect">
            <a:avLst/>
          </a:prstGeom>
        </p:spPr>
        <p:txBody>
          <a:bodyPr lIns="0" tIns="0" rIns="0" bIns="0" rtlCol="0" anchor="t">
            <a:spAutoFit/>
          </a:bodyPr>
          <a:lstStyle/>
          <a:p>
            <a:pPr marL="571500" indent="-571500">
              <a:lnSpc>
                <a:spcPts val="4200"/>
              </a:lnSpc>
              <a:buFont typeface="Arial"/>
              <a:buChar char="•"/>
            </a:pPr>
            <a:endParaRPr lang="en-US" sz="3000">
              <a:solidFill>
                <a:srgbClr val="FFFFFF"/>
              </a:solidFill>
              <a:latin typeface="Quicksand Medium"/>
            </a:endParaRPr>
          </a:p>
          <a:p>
            <a:pPr marL="457200" indent="-457200">
              <a:lnSpc>
                <a:spcPts val="4200"/>
              </a:lnSpc>
              <a:buFont typeface="Arial"/>
              <a:buChar char="•"/>
            </a:pPr>
            <a:r>
              <a:rPr lang="en-US" sz="3000" dirty="0">
                <a:solidFill>
                  <a:srgbClr val="FFFFFF"/>
                </a:solidFill>
                <a:latin typeface="Quicksand Medium"/>
              </a:rPr>
              <a:t>Arduino Mega 2560 Rev3 (Microcontroller)</a:t>
            </a:r>
          </a:p>
          <a:p>
            <a:pPr marL="457200" indent="-457200">
              <a:lnSpc>
                <a:spcPts val="4200"/>
              </a:lnSpc>
              <a:buFont typeface="Arial"/>
              <a:buChar char="•"/>
            </a:pPr>
            <a:r>
              <a:rPr lang="en-US" sz="3000" dirty="0" err="1">
                <a:solidFill>
                  <a:srgbClr val="FFFFFF"/>
                </a:solidFill>
                <a:latin typeface="Quicksand Medium"/>
              </a:rPr>
              <a:t>Cytron</a:t>
            </a:r>
            <a:r>
              <a:rPr lang="en-US" sz="3000" dirty="0">
                <a:solidFill>
                  <a:srgbClr val="FFFFFF"/>
                </a:solidFill>
                <a:latin typeface="Quicksand Medium"/>
              </a:rPr>
              <a:t> 10 A Switch Control Potentiometer DC Motor Driver DC 12V (Motor Driver)</a:t>
            </a:r>
          </a:p>
          <a:p>
            <a:pPr marL="457200" indent="-457200">
              <a:lnSpc>
                <a:spcPts val="4200"/>
              </a:lnSpc>
              <a:buFont typeface="Arial"/>
              <a:buChar char="•"/>
            </a:pPr>
            <a:r>
              <a:rPr lang="en-US" sz="3000" dirty="0">
                <a:solidFill>
                  <a:srgbClr val="FFFFFF"/>
                </a:solidFill>
                <a:latin typeface="Quicksand Medium"/>
              </a:rPr>
              <a:t>MPU6050 - Triple Axis Gyro Accelerometer Module (Sensors)</a:t>
            </a:r>
          </a:p>
          <a:p>
            <a:pPr marL="457200" indent="-457200">
              <a:lnSpc>
                <a:spcPts val="4200"/>
              </a:lnSpc>
              <a:buFont typeface="Arial"/>
              <a:buChar char="•"/>
            </a:pPr>
            <a:r>
              <a:rPr lang="en-US" sz="3000" dirty="0">
                <a:solidFill>
                  <a:srgbClr val="FFFFFF"/>
                </a:solidFill>
                <a:latin typeface="Quicksand Medium"/>
              </a:rPr>
              <a:t>LiPo Battery 2200 </a:t>
            </a:r>
            <a:r>
              <a:rPr lang="en-US" sz="3000" dirty="0" err="1">
                <a:solidFill>
                  <a:srgbClr val="FFFFFF"/>
                </a:solidFill>
                <a:latin typeface="Quicksand Medium"/>
              </a:rPr>
              <a:t>mAh</a:t>
            </a:r>
            <a:r>
              <a:rPr lang="en-US" sz="3000" dirty="0">
                <a:solidFill>
                  <a:srgbClr val="FFFFFF"/>
                </a:solidFill>
                <a:latin typeface="Quicksand Medium"/>
              </a:rPr>
              <a:t> 11.1V, 1800 </a:t>
            </a:r>
            <a:r>
              <a:rPr lang="en-US" sz="3000" dirty="0" err="1">
                <a:solidFill>
                  <a:srgbClr val="FFFFFF"/>
                </a:solidFill>
                <a:latin typeface="Quicksand Medium"/>
              </a:rPr>
              <a:t>mAh</a:t>
            </a:r>
            <a:r>
              <a:rPr lang="en-US" sz="3000" dirty="0">
                <a:solidFill>
                  <a:srgbClr val="FFFFFF"/>
                </a:solidFill>
                <a:latin typeface="Quicksand Medium"/>
              </a:rPr>
              <a:t> 5V Battery (Batteries)</a:t>
            </a:r>
          </a:p>
          <a:p>
            <a:pPr marL="457200" indent="-457200">
              <a:lnSpc>
                <a:spcPts val="4200"/>
              </a:lnSpc>
              <a:buFont typeface="Arial"/>
              <a:buChar char="•"/>
            </a:pPr>
            <a:r>
              <a:rPr lang="en-US" sz="3000" dirty="0">
                <a:solidFill>
                  <a:srgbClr val="FFFFFF"/>
                </a:solidFill>
                <a:latin typeface="Quicksand Medium"/>
                <a:cs typeface="Segoe UI"/>
              </a:rPr>
              <a:t>ROBOT WHEEL 10.5 CM DIAMETER 4.4 CM WIDTH (Wheels)</a:t>
            </a:r>
          </a:p>
          <a:p>
            <a:pPr marL="457200" indent="-457200">
              <a:lnSpc>
                <a:spcPts val="4200"/>
              </a:lnSpc>
              <a:buFont typeface="Arial"/>
              <a:buChar char="•"/>
            </a:pPr>
            <a:r>
              <a:rPr lang="en-US" sz="3000" dirty="0">
                <a:solidFill>
                  <a:srgbClr val="FFFFFF"/>
                </a:solidFill>
                <a:latin typeface="Quicksand Medium"/>
                <a:cs typeface="Segoe UI"/>
              </a:rPr>
              <a:t>200RPM HIGH TORQUE QUAD ENCODER MOTOR (Motors)</a:t>
            </a:r>
          </a:p>
          <a:p>
            <a:pPr marL="457200" indent="-457200">
              <a:lnSpc>
                <a:spcPts val="4200"/>
              </a:lnSpc>
              <a:buFont typeface="Arial"/>
              <a:buChar char="•"/>
            </a:pPr>
            <a:r>
              <a:rPr lang="en-US" sz="3000" dirty="0">
                <a:solidFill>
                  <a:srgbClr val="FFFFFF"/>
                </a:solidFill>
                <a:latin typeface="Quicksand Medium"/>
                <a:cs typeface="Segoe UI"/>
              </a:rPr>
              <a:t>Array Of 7-IR Sensors</a:t>
            </a:r>
          </a:p>
        </p:txBody>
      </p:sp>
      <p:sp>
        <p:nvSpPr>
          <p:cNvPr id="4" name="Freeform 4"/>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6" cstate="print">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pic>
        <p:nvPicPr>
          <p:cNvPr id="8" name="Picture 8" descr="A green circuit board with black wires&#10;&#10;Description automatically generated">
            <a:extLst>
              <a:ext uri="{FF2B5EF4-FFF2-40B4-BE49-F238E27FC236}">
                <a16:creationId xmlns:a16="http://schemas.microsoft.com/office/drawing/2014/main" xmlns="" id="{EB64B7FD-BE0A-9393-BA90-5E42BA88E864}"/>
              </a:ext>
            </a:extLst>
          </p:cNvPr>
          <p:cNvPicPr>
            <a:picLocks noChangeAspect="1"/>
          </p:cNvPicPr>
          <p:nvPr/>
        </p:nvPicPr>
        <p:blipFill>
          <a:blip r:embed="rId9" cstate="print">
            <a:extLst>
              <a:ext uri="{837473B0-CC2E-450A-ABE3-18F120FF3D39}">
                <a1611:picAttrSrcUrl xmlns:a1611="http://schemas.microsoft.com/office/drawing/2016/11/main" xmlns="" r:id="rId10"/>
              </a:ext>
            </a:extLst>
          </a:blip>
          <a:stretch>
            <a:fillRect/>
          </a:stretch>
        </p:blipFill>
        <p:spPr>
          <a:xfrm rot="3180000">
            <a:off x="-4245765" y="4354999"/>
            <a:ext cx="2743200" cy="2167128"/>
          </a:xfrm>
          <a:prstGeom prst="rect">
            <a:avLst/>
          </a:prstGeom>
        </p:spPr>
      </p:pic>
      <p:sp>
        <p:nvSpPr>
          <p:cNvPr id="9" name="TextBox 8">
            <a:extLst>
              <a:ext uri="{FF2B5EF4-FFF2-40B4-BE49-F238E27FC236}">
                <a16:creationId xmlns:a16="http://schemas.microsoft.com/office/drawing/2014/main" xmlns="" id="{CBAF1BBC-6DFA-3CB5-4AA8-5175F58BC9D6}"/>
              </a:ext>
            </a:extLst>
          </p:cNvPr>
          <p:cNvSpPr txBox="1"/>
          <p:nvPr/>
        </p:nvSpPr>
        <p:spPr>
          <a:xfrm>
            <a:off x="13448434" y="3837854"/>
            <a:ext cx="2743200" cy="317500"/>
          </a:xfrm>
          <a:prstGeom prst="rect">
            <a:avLst/>
          </a:prstGeom>
        </p:spPr>
        <p:txBody>
          <a:bodyPr lIns="91440" tIns="45720" rIns="91440" bIns="45720" anchor="t">
            <a:normAutofit fontScale="92500" lnSpcReduction="20000"/>
          </a:bodyPr>
          <a:lstStyle/>
          <a:p>
            <a:endParaRPr lang="en-US">
              <a:cs typeface="Calibri"/>
            </a:endParaRPr>
          </a:p>
        </p:txBody>
      </p:sp>
      <p:sp>
        <p:nvSpPr>
          <p:cNvPr id="10" name="Slide Number Placeholder 9">
            <a:extLst>
              <a:ext uri="{FF2B5EF4-FFF2-40B4-BE49-F238E27FC236}">
                <a16:creationId xmlns:a16="http://schemas.microsoft.com/office/drawing/2014/main" xmlns="" id="{503DA17C-3249-26AC-3644-9B25349698B0}"/>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14" name="TextBox 13">
            <a:extLst>
              <a:ext uri="{FF2B5EF4-FFF2-40B4-BE49-F238E27FC236}">
                <a16:creationId xmlns:a16="http://schemas.microsoft.com/office/drawing/2014/main" xmlns="" id="{4912BBCD-F744-2ACB-289E-6F0DC6ED4246}"/>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4</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2977411" y="1085850"/>
            <a:ext cx="12333177" cy="1157605"/>
          </a:xfrm>
          <a:prstGeom prst="rect">
            <a:avLst/>
          </a:prstGeom>
        </p:spPr>
        <p:txBody>
          <a:bodyPr lIns="0" tIns="0" rIns="0" bIns="0" rtlCol="0" anchor="t">
            <a:spAutoFit/>
          </a:bodyPr>
          <a:lstStyle/>
          <a:p>
            <a:pPr algn="ctr">
              <a:lnSpc>
                <a:spcPts val="8960"/>
              </a:lnSpc>
            </a:pPr>
            <a:r>
              <a:rPr lang="en-US" sz="8000">
                <a:solidFill>
                  <a:srgbClr val="FFFFFF"/>
                </a:solidFill>
                <a:latin typeface="Quicksand Bold"/>
              </a:rPr>
              <a:t>COMPONENTS USED</a:t>
            </a:r>
          </a:p>
        </p:txBody>
      </p:sp>
      <p:sp>
        <p:nvSpPr>
          <p:cNvPr id="4" name="Freeform 4"/>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6" cstate="print">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pic>
        <p:nvPicPr>
          <p:cNvPr id="8" name="Picture 8" descr="A green circuit board with black wires&#10;&#10;Description automatically generated">
            <a:extLst>
              <a:ext uri="{FF2B5EF4-FFF2-40B4-BE49-F238E27FC236}">
                <a16:creationId xmlns:a16="http://schemas.microsoft.com/office/drawing/2014/main" xmlns="" id="{EB64B7FD-BE0A-9393-BA90-5E42BA88E864}"/>
              </a:ext>
            </a:extLst>
          </p:cNvPr>
          <p:cNvPicPr>
            <a:picLocks noChangeAspect="1"/>
          </p:cNvPicPr>
          <p:nvPr/>
        </p:nvPicPr>
        <p:blipFill>
          <a:blip r:embed="rId9">
            <a:extLst>
              <a:ext uri="{837473B0-CC2E-450A-ABE3-18F120FF3D39}">
                <a1611:picAttrSrcUrl xmlns:a1611="http://schemas.microsoft.com/office/drawing/2016/11/main" xmlns="" r:id="rId10"/>
              </a:ext>
            </a:extLst>
          </a:blip>
          <a:stretch>
            <a:fillRect/>
          </a:stretch>
        </p:blipFill>
        <p:spPr>
          <a:xfrm>
            <a:off x="4632978" y="2246675"/>
            <a:ext cx="9023229" cy="7055531"/>
          </a:xfrm>
          <a:prstGeom prst="rect">
            <a:avLst/>
          </a:prstGeom>
        </p:spPr>
      </p:pic>
      <p:sp>
        <p:nvSpPr>
          <p:cNvPr id="9" name="TextBox 8">
            <a:extLst>
              <a:ext uri="{FF2B5EF4-FFF2-40B4-BE49-F238E27FC236}">
                <a16:creationId xmlns:a16="http://schemas.microsoft.com/office/drawing/2014/main" xmlns="" id="{CBAF1BBC-6DFA-3CB5-4AA8-5175F58BC9D6}"/>
              </a:ext>
            </a:extLst>
          </p:cNvPr>
          <p:cNvSpPr txBox="1"/>
          <p:nvPr/>
        </p:nvSpPr>
        <p:spPr>
          <a:xfrm>
            <a:off x="13448434" y="3837854"/>
            <a:ext cx="2743200" cy="317500"/>
          </a:xfrm>
          <a:prstGeom prst="rect">
            <a:avLst/>
          </a:prstGeom>
        </p:spPr>
        <p:txBody>
          <a:bodyPr lIns="91440" tIns="45720" rIns="91440" bIns="45720" anchor="t">
            <a:normAutofit fontScale="92500" lnSpcReduction="20000"/>
          </a:bodyPr>
          <a:lstStyle/>
          <a:p>
            <a:endParaRPr lang="en-US">
              <a:cs typeface="Calibri"/>
            </a:endParaRPr>
          </a:p>
        </p:txBody>
      </p:sp>
      <p:sp>
        <p:nvSpPr>
          <p:cNvPr id="10" name="TextBox 9">
            <a:extLst>
              <a:ext uri="{FF2B5EF4-FFF2-40B4-BE49-F238E27FC236}">
                <a16:creationId xmlns:a16="http://schemas.microsoft.com/office/drawing/2014/main" xmlns="" id="{4AAB9546-9293-158C-1C66-D741E921E928}"/>
              </a:ext>
            </a:extLst>
          </p:cNvPr>
          <p:cNvSpPr txBox="1"/>
          <p:nvPr/>
        </p:nvSpPr>
        <p:spPr>
          <a:xfrm>
            <a:off x="5045528" y="2326821"/>
            <a:ext cx="357595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000000"/>
                </a:solidFill>
                <a:latin typeface="Quicksand Medium"/>
                <a:ea typeface="+mn-lt"/>
                <a:cs typeface="+mn-lt"/>
              </a:rPr>
              <a:t>Arduino Mega 2560 Rev3 (Microcontroller)</a:t>
            </a:r>
            <a:endParaRPr lang="en-US" sz="3000">
              <a:latin typeface="Quicksand Medium"/>
            </a:endParaRPr>
          </a:p>
        </p:txBody>
      </p:sp>
      <p:sp>
        <p:nvSpPr>
          <p:cNvPr id="15" name="TextBox 14">
            <a:extLst>
              <a:ext uri="{FF2B5EF4-FFF2-40B4-BE49-F238E27FC236}">
                <a16:creationId xmlns:a16="http://schemas.microsoft.com/office/drawing/2014/main" xmlns="" id="{A922A592-B67E-2B17-015A-F7201BD94282}"/>
              </a:ext>
            </a:extLst>
          </p:cNvPr>
          <p:cNvSpPr txBox="1"/>
          <p:nvPr/>
        </p:nvSpPr>
        <p:spPr>
          <a:xfrm>
            <a:off x="-6331789" y="6967987"/>
            <a:ext cx="2743200" cy="317500"/>
          </a:xfrm>
          <a:prstGeom prst="rect">
            <a:avLst/>
          </a:prstGeom>
        </p:spPr>
        <p:txBody>
          <a:bodyPr lIns="91440" tIns="45720" rIns="91440" bIns="45720" anchor="t">
            <a:normAutofit fontScale="92500" lnSpcReduction="20000"/>
          </a:bodyPr>
          <a:lstStyle/>
          <a:p>
            <a:endParaRPr lang="en-US">
              <a:cs typeface="Calibri"/>
            </a:endParaRPr>
          </a:p>
        </p:txBody>
      </p:sp>
      <p:pic>
        <p:nvPicPr>
          <p:cNvPr id="18" name="Picture 14" descr="A close-up of a circuit board&#10;&#10;Description automatically generated">
            <a:extLst>
              <a:ext uri="{FF2B5EF4-FFF2-40B4-BE49-F238E27FC236}">
                <a16:creationId xmlns:a16="http://schemas.microsoft.com/office/drawing/2014/main" xmlns="" id="{1F25D735-0A5B-F9D3-BDF7-0E9A7D0FEE13}"/>
              </a:ext>
            </a:extLst>
          </p:cNvPr>
          <p:cNvPicPr>
            <a:picLocks noChangeAspect="1"/>
          </p:cNvPicPr>
          <p:nvPr/>
        </p:nvPicPr>
        <p:blipFill>
          <a:blip r:embed="rId11">
            <a:extLst>
              <a:ext uri="{837473B0-CC2E-450A-ABE3-18F120FF3D39}">
                <a1611:picAttrSrcUrl xmlns:a1611="http://schemas.microsoft.com/office/drawing/2016/11/main" xmlns="" r:id="rId12"/>
              </a:ext>
            </a:extLst>
          </a:blip>
          <a:stretch>
            <a:fillRect/>
          </a:stretch>
        </p:blipFill>
        <p:spPr>
          <a:xfrm>
            <a:off x="547776" y="4095391"/>
            <a:ext cx="3476444" cy="3347049"/>
          </a:xfrm>
          <a:prstGeom prst="rect">
            <a:avLst/>
          </a:prstGeom>
        </p:spPr>
      </p:pic>
      <p:sp>
        <p:nvSpPr>
          <p:cNvPr id="3" name="Slide Number Placeholder 2">
            <a:extLst>
              <a:ext uri="{FF2B5EF4-FFF2-40B4-BE49-F238E27FC236}">
                <a16:creationId xmlns:a16="http://schemas.microsoft.com/office/drawing/2014/main" xmlns="" id="{F263EB3E-88E4-C18D-405F-B1DBDFBD1FF5}"/>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12" name="TextBox 11">
            <a:extLst>
              <a:ext uri="{FF2B5EF4-FFF2-40B4-BE49-F238E27FC236}">
                <a16:creationId xmlns:a16="http://schemas.microsoft.com/office/drawing/2014/main" xmlns="" id="{4F425827-9261-5E35-6533-67697E6CA938}"/>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5</a:t>
            </a:r>
          </a:p>
        </p:txBody>
      </p:sp>
    </p:spTree>
    <p:extLst>
      <p:ext uri="{BB962C8B-B14F-4D97-AF65-F5344CB8AC3E}">
        <p14:creationId xmlns:p14="http://schemas.microsoft.com/office/powerpoint/2010/main" xmlns="" val="1664225759"/>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2977411" y="1085850"/>
            <a:ext cx="12333177" cy="1157605"/>
          </a:xfrm>
          <a:prstGeom prst="rect">
            <a:avLst/>
          </a:prstGeom>
        </p:spPr>
        <p:txBody>
          <a:bodyPr lIns="0" tIns="0" rIns="0" bIns="0" rtlCol="0" anchor="t">
            <a:spAutoFit/>
          </a:bodyPr>
          <a:lstStyle/>
          <a:p>
            <a:pPr algn="ctr">
              <a:lnSpc>
                <a:spcPts val="8960"/>
              </a:lnSpc>
            </a:pPr>
            <a:r>
              <a:rPr lang="en-US" sz="8000" dirty="0">
                <a:solidFill>
                  <a:srgbClr val="FFFFFF"/>
                </a:solidFill>
                <a:latin typeface="Quicksand Bold"/>
              </a:rPr>
              <a:t>COMPONENTS USED</a:t>
            </a:r>
          </a:p>
        </p:txBody>
      </p:sp>
      <p:sp>
        <p:nvSpPr>
          <p:cNvPr id="4" name="Freeform 4"/>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6" cstate="print">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
        <p:nvSpPr>
          <p:cNvPr id="9" name="TextBox 8">
            <a:extLst>
              <a:ext uri="{FF2B5EF4-FFF2-40B4-BE49-F238E27FC236}">
                <a16:creationId xmlns:a16="http://schemas.microsoft.com/office/drawing/2014/main" xmlns="" id="{CBAF1BBC-6DFA-3CB5-4AA8-5175F58BC9D6}"/>
              </a:ext>
            </a:extLst>
          </p:cNvPr>
          <p:cNvSpPr txBox="1"/>
          <p:nvPr/>
        </p:nvSpPr>
        <p:spPr>
          <a:xfrm>
            <a:off x="13448434" y="3837854"/>
            <a:ext cx="2743200" cy="317500"/>
          </a:xfrm>
          <a:prstGeom prst="rect">
            <a:avLst/>
          </a:prstGeom>
        </p:spPr>
        <p:txBody>
          <a:bodyPr lIns="91440" tIns="45720" rIns="91440" bIns="45720" anchor="t">
            <a:normAutofit fontScale="92500" lnSpcReduction="20000"/>
          </a:bodyPr>
          <a:lstStyle/>
          <a:p>
            <a:endParaRPr lang="en-US">
              <a:cs typeface="Calibri"/>
            </a:endParaRPr>
          </a:p>
        </p:txBody>
      </p:sp>
      <p:pic>
        <p:nvPicPr>
          <p:cNvPr id="14" name="Picture 14" descr="A close-up of a circuit board&#10;&#10;Description automatically generated">
            <a:extLst>
              <a:ext uri="{FF2B5EF4-FFF2-40B4-BE49-F238E27FC236}">
                <a16:creationId xmlns:a16="http://schemas.microsoft.com/office/drawing/2014/main" xmlns="" id="{E1E0B564-4FB6-0682-B4AB-BAA1E3DA78F9}"/>
              </a:ext>
            </a:extLst>
          </p:cNvPr>
          <p:cNvPicPr>
            <a:picLocks noChangeAspect="1"/>
          </p:cNvPicPr>
          <p:nvPr/>
        </p:nvPicPr>
        <p:blipFill>
          <a:blip r:embed="rId9">
            <a:extLst>
              <a:ext uri="{837473B0-CC2E-450A-ABE3-18F120FF3D39}">
                <a1611:picAttrSrcUrl xmlns:a1611="http://schemas.microsoft.com/office/drawing/2016/11/main" xmlns="" r:id="rId10"/>
              </a:ext>
            </a:extLst>
          </a:blip>
          <a:stretch>
            <a:fillRect/>
          </a:stretch>
        </p:blipFill>
        <p:spPr>
          <a:xfrm>
            <a:off x="5162908" y="2154448"/>
            <a:ext cx="7595557" cy="7228935"/>
          </a:xfrm>
          <a:prstGeom prst="rect">
            <a:avLst/>
          </a:prstGeom>
        </p:spPr>
      </p:pic>
      <p:sp>
        <p:nvSpPr>
          <p:cNvPr id="10" name="TextBox 9">
            <a:extLst>
              <a:ext uri="{FF2B5EF4-FFF2-40B4-BE49-F238E27FC236}">
                <a16:creationId xmlns:a16="http://schemas.microsoft.com/office/drawing/2014/main" xmlns="" id="{4AAB9546-9293-158C-1C66-D741E921E928}"/>
              </a:ext>
            </a:extLst>
          </p:cNvPr>
          <p:cNvSpPr txBox="1"/>
          <p:nvPr/>
        </p:nvSpPr>
        <p:spPr>
          <a:xfrm>
            <a:off x="5390585" y="2369953"/>
            <a:ext cx="357595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err="1">
                <a:solidFill>
                  <a:srgbClr val="000000"/>
                </a:solidFill>
                <a:latin typeface="Quicksand Medium"/>
                <a:ea typeface="+mn-lt"/>
                <a:cs typeface="+mn-lt"/>
              </a:rPr>
              <a:t>Cytron</a:t>
            </a:r>
            <a:r>
              <a:rPr lang="en-US" sz="3000" dirty="0">
                <a:solidFill>
                  <a:srgbClr val="000000"/>
                </a:solidFill>
                <a:latin typeface="Quicksand Medium"/>
                <a:ea typeface="+mn-lt"/>
                <a:cs typeface="+mn-lt"/>
              </a:rPr>
              <a:t> 10 A 12V DC Motor Driver </a:t>
            </a:r>
            <a:endParaRPr lang="en-US" sz="3000" dirty="0">
              <a:solidFill>
                <a:srgbClr val="000000"/>
              </a:solidFill>
              <a:latin typeface="Quicksand Medium"/>
              <a:cs typeface="Calibri"/>
            </a:endParaRPr>
          </a:p>
        </p:txBody>
      </p:sp>
      <p:sp>
        <p:nvSpPr>
          <p:cNvPr id="15" name="TextBox 14">
            <a:extLst>
              <a:ext uri="{FF2B5EF4-FFF2-40B4-BE49-F238E27FC236}">
                <a16:creationId xmlns:a16="http://schemas.microsoft.com/office/drawing/2014/main" xmlns="" id="{A922A592-B67E-2B17-015A-F7201BD94282}"/>
              </a:ext>
            </a:extLst>
          </p:cNvPr>
          <p:cNvSpPr txBox="1"/>
          <p:nvPr/>
        </p:nvSpPr>
        <p:spPr>
          <a:xfrm>
            <a:off x="-6331789" y="6967987"/>
            <a:ext cx="2743200" cy="317500"/>
          </a:xfrm>
          <a:prstGeom prst="rect">
            <a:avLst/>
          </a:prstGeom>
        </p:spPr>
        <p:txBody>
          <a:bodyPr lIns="91440" tIns="45720" rIns="91440" bIns="45720" anchor="t">
            <a:normAutofit fontScale="92500" lnSpcReduction="20000"/>
          </a:bodyPr>
          <a:lstStyle/>
          <a:p>
            <a:endParaRPr lang="en-US">
              <a:cs typeface="Calibri"/>
            </a:endParaRPr>
          </a:p>
        </p:txBody>
      </p:sp>
      <p:pic>
        <p:nvPicPr>
          <p:cNvPr id="3" name="Picture 10" descr="A blue circuit board with many small holes&#10;&#10;Description automatically generated">
            <a:extLst>
              <a:ext uri="{FF2B5EF4-FFF2-40B4-BE49-F238E27FC236}">
                <a16:creationId xmlns:a16="http://schemas.microsoft.com/office/drawing/2014/main" xmlns="" id="{2D139A3D-CBA0-82AB-7D4E-E2B4A955F3AB}"/>
              </a:ext>
            </a:extLst>
          </p:cNvPr>
          <p:cNvPicPr>
            <a:picLocks noChangeAspect="1"/>
          </p:cNvPicPr>
          <p:nvPr/>
        </p:nvPicPr>
        <p:blipFill>
          <a:blip r:embed="rId11">
            <a:extLst>
              <a:ext uri="{837473B0-CC2E-450A-ABE3-18F120FF3D39}">
                <a1611:picAttrSrcUrl xmlns:a1611="http://schemas.microsoft.com/office/drawing/2016/11/main" xmlns="" r:id="rId12"/>
              </a:ext>
            </a:extLst>
          </a:blip>
          <a:stretch>
            <a:fillRect/>
          </a:stretch>
        </p:blipFill>
        <p:spPr>
          <a:xfrm>
            <a:off x="1820174" y="4375749"/>
            <a:ext cx="2743200" cy="2743200"/>
          </a:xfrm>
          <a:prstGeom prst="rect">
            <a:avLst/>
          </a:prstGeom>
        </p:spPr>
      </p:pic>
      <p:sp>
        <p:nvSpPr>
          <p:cNvPr id="11" name="TextBox 10">
            <a:extLst>
              <a:ext uri="{FF2B5EF4-FFF2-40B4-BE49-F238E27FC236}">
                <a16:creationId xmlns:a16="http://schemas.microsoft.com/office/drawing/2014/main" xmlns="" id="{81793A30-3767-AF72-2237-E9F3E97CC84A}"/>
              </a:ext>
            </a:extLst>
          </p:cNvPr>
          <p:cNvSpPr txBox="1"/>
          <p:nvPr/>
        </p:nvSpPr>
        <p:spPr>
          <a:xfrm>
            <a:off x="-3959525" y="6471968"/>
            <a:ext cx="2743200" cy="317500"/>
          </a:xfrm>
          <a:prstGeom prst="rect">
            <a:avLst/>
          </a:prstGeom>
        </p:spPr>
        <p:txBody>
          <a:bodyPr lIns="91440" tIns="45720" rIns="91440" bIns="45720" anchor="t">
            <a:normAutofit fontScale="92500" lnSpcReduction="20000"/>
          </a:bodyPr>
          <a:lstStyle/>
          <a:p>
            <a:endParaRPr lang="en-US">
              <a:cs typeface="Calibri"/>
            </a:endParaRPr>
          </a:p>
        </p:txBody>
      </p:sp>
      <p:pic>
        <p:nvPicPr>
          <p:cNvPr id="16" name="Picture 8" descr="A green circuit board with black wires&#10;&#10;Description automatically generated">
            <a:extLst>
              <a:ext uri="{FF2B5EF4-FFF2-40B4-BE49-F238E27FC236}">
                <a16:creationId xmlns:a16="http://schemas.microsoft.com/office/drawing/2014/main" xmlns="" id="{D23C0B48-EE5D-FC4B-FF35-FBE2592C1FC2}"/>
              </a:ext>
            </a:extLst>
          </p:cNvPr>
          <p:cNvPicPr>
            <a:picLocks noChangeAspect="1"/>
          </p:cNvPicPr>
          <p:nvPr/>
        </p:nvPicPr>
        <p:blipFill>
          <a:blip r:embed="rId13" cstate="print">
            <a:extLst>
              <a:ext uri="{837473B0-CC2E-450A-ABE3-18F120FF3D39}">
                <a1611:picAttrSrcUrl xmlns:a1611="http://schemas.microsoft.com/office/drawing/2016/11/main" xmlns="" r:id="rId14"/>
              </a:ext>
            </a:extLst>
          </a:blip>
          <a:stretch>
            <a:fillRect/>
          </a:stretch>
        </p:blipFill>
        <p:spPr>
          <a:xfrm>
            <a:off x="13194695" y="4381712"/>
            <a:ext cx="3567022" cy="2785456"/>
          </a:xfrm>
          <a:prstGeom prst="rect">
            <a:avLst/>
          </a:prstGeom>
        </p:spPr>
      </p:pic>
      <p:sp>
        <p:nvSpPr>
          <p:cNvPr id="8" name="Slide Number Placeholder 7">
            <a:extLst>
              <a:ext uri="{FF2B5EF4-FFF2-40B4-BE49-F238E27FC236}">
                <a16:creationId xmlns:a16="http://schemas.microsoft.com/office/drawing/2014/main" xmlns="" id="{2F14FE0E-E6C4-8800-51EA-F8934DBEAC69}"/>
              </a:ext>
            </a:extLst>
          </p:cNvPr>
          <p:cNvSpPr>
            <a:spLocks noGrp="1"/>
          </p:cNvSpPr>
          <p:nvPr>
            <p:ph type="sldNum" sz="quarter" idx="12"/>
          </p:nvPr>
        </p:nvSpPr>
        <p:spPr/>
        <p:txBody>
          <a:bodyPr/>
          <a:lstStyle/>
          <a:p>
            <a:fld id="{B6F15528-21DE-4FAA-801E-634DDDAF4B2B}" type="slidenum">
              <a:rPr lang="en-US" dirty="0" smtClean="0"/>
              <a:pPr/>
              <a:t>7</a:t>
            </a:fld>
            <a:endParaRPr lang="en-US" dirty="0"/>
          </a:p>
        </p:txBody>
      </p:sp>
      <p:sp>
        <p:nvSpPr>
          <p:cNvPr id="18" name="TextBox 17">
            <a:extLst>
              <a:ext uri="{FF2B5EF4-FFF2-40B4-BE49-F238E27FC236}">
                <a16:creationId xmlns:a16="http://schemas.microsoft.com/office/drawing/2014/main" xmlns="" id="{8D5B3F01-5010-7661-2296-5C22D6F9EBA9}"/>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5</a:t>
            </a:r>
          </a:p>
        </p:txBody>
      </p:sp>
    </p:spTree>
    <p:extLst>
      <p:ext uri="{BB962C8B-B14F-4D97-AF65-F5344CB8AC3E}">
        <p14:creationId xmlns:p14="http://schemas.microsoft.com/office/powerpoint/2010/main" xmlns="" val="282121292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sp>
        <p:nvSpPr>
          <p:cNvPr id="2" name="TextBox 2"/>
          <p:cNvSpPr txBox="1"/>
          <p:nvPr/>
        </p:nvSpPr>
        <p:spPr>
          <a:xfrm>
            <a:off x="2977411" y="1085850"/>
            <a:ext cx="12333177" cy="1157605"/>
          </a:xfrm>
          <a:prstGeom prst="rect">
            <a:avLst/>
          </a:prstGeom>
        </p:spPr>
        <p:txBody>
          <a:bodyPr lIns="0" tIns="0" rIns="0" bIns="0" rtlCol="0" anchor="t">
            <a:spAutoFit/>
          </a:bodyPr>
          <a:lstStyle/>
          <a:p>
            <a:pPr algn="ctr">
              <a:lnSpc>
                <a:spcPts val="8960"/>
              </a:lnSpc>
            </a:pPr>
            <a:r>
              <a:rPr lang="en-US" sz="8000">
                <a:solidFill>
                  <a:srgbClr val="FFFFFF"/>
                </a:solidFill>
                <a:latin typeface="Quicksand Bold"/>
              </a:rPr>
              <a:t>COMPONENTS USED</a:t>
            </a:r>
          </a:p>
        </p:txBody>
      </p:sp>
      <p:sp>
        <p:nvSpPr>
          <p:cNvPr id="4" name="Freeform 4"/>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2" cstate="print">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4" cstate="print">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6" cstate="print">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7" cstate="print">
              <a:extLst>
                <a:ext uri="{96DAC541-7B7A-43D3-8B79-37D633B846F1}">
                  <asvg:svgBlip xmlns:asvg="http://schemas.microsoft.com/office/drawing/2016/SVG/main" xmlns="" r:embed="rId8"/>
                </a:ext>
              </a:extLst>
            </a:blip>
            <a:stretch>
              <a:fillRect/>
            </a:stretch>
          </a:blipFill>
        </p:spPr>
      </p:sp>
      <p:sp>
        <p:nvSpPr>
          <p:cNvPr id="9" name="TextBox 8">
            <a:extLst>
              <a:ext uri="{FF2B5EF4-FFF2-40B4-BE49-F238E27FC236}">
                <a16:creationId xmlns:a16="http://schemas.microsoft.com/office/drawing/2014/main" xmlns="" id="{CBAF1BBC-6DFA-3CB5-4AA8-5175F58BC9D6}"/>
              </a:ext>
            </a:extLst>
          </p:cNvPr>
          <p:cNvSpPr txBox="1"/>
          <p:nvPr/>
        </p:nvSpPr>
        <p:spPr>
          <a:xfrm>
            <a:off x="13448434" y="3837854"/>
            <a:ext cx="2743200" cy="317500"/>
          </a:xfrm>
          <a:prstGeom prst="rect">
            <a:avLst/>
          </a:prstGeom>
        </p:spPr>
        <p:txBody>
          <a:bodyPr lIns="91440" tIns="45720" rIns="91440" bIns="45720" anchor="t">
            <a:normAutofit fontScale="92500" lnSpcReduction="20000"/>
          </a:bodyPr>
          <a:lstStyle/>
          <a:p>
            <a:endParaRPr lang="en-US">
              <a:cs typeface="Calibri"/>
            </a:endParaRPr>
          </a:p>
        </p:txBody>
      </p:sp>
      <p:pic>
        <p:nvPicPr>
          <p:cNvPr id="3" name="Picture 10" descr="A blue circuit board with many small holes&#10;&#10;Description automatically generated">
            <a:extLst>
              <a:ext uri="{FF2B5EF4-FFF2-40B4-BE49-F238E27FC236}">
                <a16:creationId xmlns:a16="http://schemas.microsoft.com/office/drawing/2014/main" xmlns="" id="{2D139A3D-CBA0-82AB-7D4E-E2B4A955F3AB}"/>
              </a:ext>
            </a:extLst>
          </p:cNvPr>
          <p:cNvPicPr>
            <a:picLocks noChangeAspect="1"/>
          </p:cNvPicPr>
          <p:nvPr/>
        </p:nvPicPr>
        <p:blipFill>
          <a:blip r:embed="rId9">
            <a:extLst>
              <a:ext uri="{837473B0-CC2E-450A-ABE3-18F120FF3D39}">
                <a1611:picAttrSrcUrl xmlns:a1611="http://schemas.microsoft.com/office/drawing/2016/11/main" xmlns="" r:id="rId10"/>
              </a:ext>
            </a:extLst>
          </a:blip>
          <a:stretch>
            <a:fillRect/>
          </a:stretch>
        </p:blipFill>
        <p:spPr>
          <a:xfrm>
            <a:off x="5227608" y="2240712"/>
            <a:ext cx="7768085" cy="7207369"/>
          </a:xfrm>
          <a:prstGeom prst="rect">
            <a:avLst/>
          </a:prstGeom>
        </p:spPr>
      </p:pic>
      <p:sp>
        <p:nvSpPr>
          <p:cNvPr id="10" name="TextBox 9">
            <a:extLst>
              <a:ext uri="{FF2B5EF4-FFF2-40B4-BE49-F238E27FC236}">
                <a16:creationId xmlns:a16="http://schemas.microsoft.com/office/drawing/2014/main" xmlns="" id="{4AAB9546-9293-158C-1C66-D741E921E928}"/>
              </a:ext>
            </a:extLst>
          </p:cNvPr>
          <p:cNvSpPr txBox="1"/>
          <p:nvPr/>
        </p:nvSpPr>
        <p:spPr>
          <a:xfrm>
            <a:off x="5218057" y="2369953"/>
            <a:ext cx="312307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a:solidFill>
                  <a:srgbClr val="000000"/>
                </a:solidFill>
                <a:latin typeface="Quicksand Medium"/>
                <a:ea typeface="+mn-lt"/>
                <a:cs typeface="+mn-lt"/>
              </a:rPr>
              <a:t>MPU6050 -</a:t>
            </a:r>
            <a:r>
              <a:rPr lang="en-US" sz="3000">
                <a:latin typeface="Quicksand Medium"/>
                <a:ea typeface="+mn-lt"/>
                <a:cs typeface="+mn-lt"/>
              </a:rPr>
              <a:t>Triple Axis Gyro Accelerometer </a:t>
            </a:r>
          </a:p>
        </p:txBody>
      </p:sp>
      <p:sp>
        <p:nvSpPr>
          <p:cNvPr id="15" name="TextBox 14">
            <a:extLst>
              <a:ext uri="{FF2B5EF4-FFF2-40B4-BE49-F238E27FC236}">
                <a16:creationId xmlns:a16="http://schemas.microsoft.com/office/drawing/2014/main" xmlns="" id="{A922A592-B67E-2B17-015A-F7201BD94282}"/>
              </a:ext>
            </a:extLst>
          </p:cNvPr>
          <p:cNvSpPr txBox="1"/>
          <p:nvPr/>
        </p:nvSpPr>
        <p:spPr>
          <a:xfrm>
            <a:off x="-6331789" y="6967987"/>
            <a:ext cx="2743200" cy="317500"/>
          </a:xfrm>
          <a:prstGeom prst="rect">
            <a:avLst/>
          </a:prstGeom>
        </p:spPr>
        <p:txBody>
          <a:bodyPr lIns="91440" tIns="45720" rIns="91440" bIns="45720" anchor="t">
            <a:normAutofit fontScale="92500" lnSpcReduction="20000"/>
          </a:bodyPr>
          <a:lstStyle/>
          <a:p>
            <a:endParaRPr lang="en-US">
              <a:cs typeface="Calibri"/>
            </a:endParaRPr>
          </a:p>
        </p:txBody>
      </p:sp>
      <p:sp>
        <p:nvSpPr>
          <p:cNvPr id="11" name="TextBox 10">
            <a:extLst>
              <a:ext uri="{FF2B5EF4-FFF2-40B4-BE49-F238E27FC236}">
                <a16:creationId xmlns:a16="http://schemas.microsoft.com/office/drawing/2014/main" xmlns="" id="{81793A30-3767-AF72-2237-E9F3E97CC84A}"/>
              </a:ext>
            </a:extLst>
          </p:cNvPr>
          <p:cNvSpPr txBox="1"/>
          <p:nvPr/>
        </p:nvSpPr>
        <p:spPr>
          <a:xfrm>
            <a:off x="-3959525" y="6471968"/>
            <a:ext cx="2743200" cy="317500"/>
          </a:xfrm>
          <a:prstGeom prst="rect">
            <a:avLst/>
          </a:prstGeom>
        </p:spPr>
        <p:txBody>
          <a:bodyPr lIns="91440" tIns="45720" rIns="91440" bIns="45720" anchor="t">
            <a:normAutofit fontScale="92500" lnSpcReduction="20000"/>
          </a:bodyPr>
          <a:lstStyle/>
          <a:p>
            <a:endParaRPr lang="en-US">
              <a:cs typeface="Calibri"/>
            </a:endParaRPr>
          </a:p>
        </p:txBody>
      </p:sp>
      <p:pic>
        <p:nvPicPr>
          <p:cNvPr id="12" name="Picture 12" descr="Buy Orange 2200mAh 3S 40C/80C LiPo Battery Pack In India">
            <a:extLst>
              <a:ext uri="{FF2B5EF4-FFF2-40B4-BE49-F238E27FC236}">
                <a16:creationId xmlns:a16="http://schemas.microsoft.com/office/drawing/2014/main" xmlns="" id="{EECEFCD9-F2A7-0001-7E04-1CCE8070475E}"/>
              </a:ext>
            </a:extLst>
          </p:cNvPr>
          <p:cNvPicPr>
            <a:picLocks noChangeAspect="1"/>
          </p:cNvPicPr>
          <p:nvPr/>
        </p:nvPicPr>
        <p:blipFill>
          <a:blip r:embed="rId11"/>
          <a:stretch>
            <a:fillRect/>
          </a:stretch>
        </p:blipFill>
        <p:spPr>
          <a:xfrm>
            <a:off x="1928004" y="4483579"/>
            <a:ext cx="2743200" cy="2743200"/>
          </a:xfrm>
          <a:prstGeom prst="rect">
            <a:avLst/>
          </a:prstGeom>
        </p:spPr>
      </p:pic>
      <p:pic>
        <p:nvPicPr>
          <p:cNvPr id="16" name="Picture 14" descr="A close-up of a circuit board&#10;&#10;Description automatically generated">
            <a:extLst>
              <a:ext uri="{FF2B5EF4-FFF2-40B4-BE49-F238E27FC236}">
                <a16:creationId xmlns:a16="http://schemas.microsoft.com/office/drawing/2014/main" xmlns="" id="{6F0FB675-0984-4C6C-3DE3-2B4CFA64981C}"/>
              </a:ext>
            </a:extLst>
          </p:cNvPr>
          <p:cNvPicPr>
            <a:picLocks noChangeAspect="1"/>
          </p:cNvPicPr>
          <p:nvPr/>
        </p:nvPicPr>
        <p:blipFill>
          <a:blip r:embed="rId12">
            <a:extLst>
              <a:ext uri="{837473B0-CC2E-450A-ABE3-18F120FF3D39}">
                <a1611:picAttrSrcUrl xmlns:a1611="http://schemas.microsoft.com/office/drawing/2016/11/main" xmlns="" r:id="rId13"/>
              </a:ext>
            </a:extLst>
          </a:blip>
          <a:stretch>
            <a:fillRect/>
          </a:stretch>
        </p:blipFill>
        <p:spPr>
          <a:xfrm>
            <a:off x="13444266" y="4526712"/>
            <a:ext cx="2915728" cy="2764766"/>
          </a:xfrm>
          <a:prstGeom prst="rect">
            <a:avLst/>
          </a:prstGeom>
        </p:spPr>
      </p:pic>
      <p:sp>
        <p:nvSpPr>
          <p:cNvPr id="8" name="Slide Number Placeholder 7">
            <a:extLst>
              <a:ext uri="{FF2B5EF4-FFF2-40B4-BE49-F238E27FC236}">
                <a16:creationId xmlns:a16="http://schemas.microsoft.com/office/drawing/2014/main" xmlns="" id="{2BC34770-D0DD-FD9C-2709-5F0223CB4F2A}"/>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14" name="TextBox 13">
            <a:extLst>
              <a:ext uri="{FF2B5EF4-FFF2-40B4-BE49-F238E27FC236}">
                <a16:creationId xmlns:a16="http://schemas.microsoft.com/office/drawing/2014/main" xmlns="" id="{792CB507-3FA7-A575-D431-2227E05298E5}"/>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5</a:t>
            </a:r>
          </a:p>
        </p:txBody>
      </p:sp>
    </p:spTree>
    <p:extLst>
      <p:ext uri="{BB962C8B-B14F-4D97-AF65-F5344CB8AC3E}">
        <p14:creationId xmlns:p14="http://schemas.microsoft.com/office/powerpoint/2010/main" xmlns="" val="406388086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3A8A"/>
        </a:solidFill>
        <a:effectLst/>
      </p:bgPr>
    </p:bg>
    <p:spTree>
      <p:nvGrpSpPr>
        <p:cNvPr id="1" name=""/>
        <p:cNvGrpSpPr/>
        <p:nvPr/>
      </p:nvGrpSpPr>
      <p:grpSpPr>
        <a:xfrm>
          <a:off x="0" y="0"/>
          <a:ext cx="0" cy="0"/>
          <a:chOff x="0" y="0"/>
          <a:chExt cx="0" cy="0"/>
        </a:xfrm>
      </p:grpSpPr>
      <p:pic>
        <p:nvPicPr>
          <p:cNvPr id="12" name="Picture 12" descr="Buy Orange 2200mAh 3S 40C/80C LiPo Battery Pack In India">
            <a:extLst>
              <a:ext uri="{FF2B5EF4-FFF2-40B4-BE49-F238E27FC236}">
                <a16:creationId xmlns:a16="http://schemas.microsoft.com/office/drawing/2014/main" xmlns="" id="{EECEFCD9-F2A7-0001-7E04-1CCE8070475E}"/>
              </a:ext>
            </a:extLst>
          </p:cNvPr>
          <p:cNvPicPr>
            <a:picLocks noChangeAspect="1"/>
          </p:cNvPicPr>
          <p:nvPr/>
        </p:nvPicPr>
        <p:blipFill>
          <a:blip r:embed="rId2"/>
          <a:stretch>
            <a:fillRect/>
          </a:stretch>
        </p:blipFill>
        <p:spPr>
          <a:xfrm>
            <a:off x="5033513" y="2240711"/>
            <a:ext cx="7746521" cy="7703389"/>
          </a:xfrm>
          <a:prstGeom prst="rect">
            <a:avLst/>
          </a:prstGeom>
        </p:spPr>
      </p:pic>
      <p:sp>
        <p:nvSpPr>
          <p:cNvPr id="2" name="TextBox 2"/>
          <p:cNvSpPr txBox="1"/>
          <p:nvPr/>
        </p:nvSpPr>
        <p:spPr>
          <a:xfrm>
            <a:off x="2977411" y="1085850"/>
            <a:ext cx="12333177" cy="1157605"/>
          </a:xfrm>
          <a:prstGeom prst="rect">
            <a:avLst/>
          </a:prstGeom>
        </p:spPr>
        <p:txBody>
          <a:bodyPr lIns="0" tIns="0" rIns="0" bIns="0" rtlCol="0" anchor="t">
            <a:spAutoFit/>
          </a:bodyPr>
          <a:lstStyle/>
          <a:p>
            <a:pPr algn="ctr">
              <a:lnSpc>
                <a:spcPts val="8960"/>
              </a:lnSpc>
            </a:pPr>
            <a:r>
              <a:rPr lang="en-US" sz="8000">
                <a:solidFill>
                  <a:srgbClr val="FFFFFF"/>
                </a:solidFill>
                <a:latin typeface="Quicksand Bold"/>
              </a:rPr>
              <a:t>COMPONENTS USED</a:t>
            </a:r>
          </a:p>
        </p:txBody>
      </p:sp>
      <p:sp>
        <p:nvSpPr>
          <p:cNvPr id="4" name="Freeform 4"/>
          <p:cNvSpPr/>
          <p:nvPr/>
        </p:nvSpPr>
        <p:spPr>
          <a:xfrm>
            <a:off x="-1096465" y="8337319"/>
            <a:ext cx="3290500" cy="3552497"/>
          </a:xfrm>
          <a:custGeom>
            <a:avLst/>
            <a:gdLst/>
            <a:ahLst/>
            <a:cxnLst/>
            <a:rect l="l" t="t" r="r" b="b"/>
            <a:pathLst>
              <a:path w="3290500" h="3552497">
                <a:moveTo>
                  <a:pt x="0" y="0"/>
                </a:moveTo>
                <a:lnTo>
                  <a:pt x="3290499" y="0"/>
                </a:lnTo>
                <a:lnTo>
                  <a:pt x="3290499" y="3552497"/>
                </a:lnTo>
                <a:lnTo>
                  <a:pt x="0" y="3552497"/>
                </a:lnTo>
                <a:lnTo>
                  <a:pt x="0" y="0"/>
                </a:lnTo>
                <a:close/>
              </a:path>
            </a:pathLst>
          </a:custGeom>
          <a:blipFill>
            <a:blip r:embed="rId3" cstate="print">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4438230" y="8726764"/>
            <a:ext cx="4374043" cy="1813240"/>
          </a:xfrm>
          <a:custGeom>
            <a:avLst/>
            <a:gdLst/>
            <a:ahLst/>
            <a:cxnLst/>
            <a:rect l="l" t="t" r="r" b="b"/>
            <a:pathLst>
              <a:path w="4374043" h="1813240">
                <a:moveTo>
                  <a:pt x="0" y="0"/>
                </a:moveTo>
                <a:lnTo>
                  <a:pt x="4374043" y="0"/>
                </a:lnTo>
                <a:lnTo>
                  <a:pt x="4374043" y="1813240"/>
                </a:lnTo>
                <a:lnTo>
                  <a:pt x="0" y="1813240"/>
                </a:lnTo>
                <a:lnTo>
                  <a:pt x="0" y="0"/>
                </a:lnTo>
                <a:close/>
              </a:path>
            </a:pathLst>
          </a:custGeom>
          <a:blipFill>
            <a:blip r:embed="rId5" cstate="print">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850159" y="-893753"/>
            <a:ext cx="4311967" cy="1787506"/>
          </a:xfrm>
          <a:custGeom>
            <a:avLst/>
            <a:gdLst/>
            <a:ahLst/>
            <a:cxnLst/>
            <a:rect l="l" t="t" r="r" b="b"/>
            <a:pathLst>
              <a:path w="4311967" h="1787506">
                <a:moveTo>
                  <a:pt x="0" y="0"/>
                </a:moveTo>
                <a:lnTo>
                  <a:pt x="4311967" y="0"/>
                </a:lnTo>
                <a:lnTo>
                  <a:pt x="4311967" y="1787506"/>
                </a:lnTo>
                <a:lnTo>
                  <a:pt x="0" y="1787506"/>
                </a:lnTo>
                <a:lnTo>
                  <a:pt x="0" y="0"/>
                </a:lnTo>
                <a:close/>
              </a:path>
            </a:pathLst>
          </a:custGeom>
          <a:blipFill>
            <a:blip r:embed="rId7" cstate="print">
              <a:extLst>
                <a:ext uri="{96DAC541-7B7A-43D3-8B79-37D633B846F1}">
                  <asvg:svgBlip xmlns:asvg="http://schemas.microsoft.com/office/drawing/2016/SVG/main" xmlns="" r:embed="rId6"/>
                </a:ext>
              </a:extLst>
            </a:blip>
            <a:stretch>
              <a:fillRect/>
            </a:stretch>
          </a:blipFill>
        </p:spPr>
      </p:sp>
      <p:sp>
        <p:nvSpPr>
          <p:cNvPr id="7" name="Freeform 7"/>
          <p:cNvSpPr/>
          <p:nvPr/>
        </p:nvSpPr>
        <p:spPr>
          <a:xfrm>
            <a:off x="17063573" y="3698749"/>
            <a:ext cx="2448853" cy="2889502"/>
          </a:xfrm>
          <a:custGeom>
            <a:avLst/>
            <a:gdLst/>
            <a:ahLst/>
            <a:cxnLst/>
            <a:rect l="l" t="t" r="r" b="b"/>
            <a:pathLst>
              <a:path w="2448853" h="2889502">
                <a:moveTo>
                  <a:pt x="0" y="0"/>
                </a:moveTo>
                <a:lnTo>
                  <a:pt x="2448854" y="0"/>
                </a:lnTo>
                <a:lnTo>
                  <a:pt x="2448854" y="2889502"/>
                </a:lnTo>
                <a:lnTo>
                  <a:pt x="0" y="2889502"/>
                </a:lnTo>
                <a:lnTo>
                  <a:pt x="0" y="0"/>
                </a:lnTo>
                <a:close/>
              </a:path>
            </a:pathLst>
          </a:custGeom>
          <a:blipFill>
            <a:blip r:embed="rId8" cstate="print">
              <a:extLst>
                <a:ext uri="{96DAC541-7B7A-43D3-8B79-37D633B846F1}">
                  <asvg:svgBlip xmlns:asvg="http://schemas.microsoft.com/office/drawing/2016/SVG/main" xmlns="" r:embed="rId9"/>
                </a:ext>
              </a:extLst>
            </a:blip>
            <a:stretch>
              <a:fillRect/>
            </a:stretch>
          </a:blipFill>
        </p:spPr>
      </p:sp>
      <p:sp>
        <p:nvSpPr>
          <p:cNvPr id="9" name="TextBox 8">
            <a:extLst>
              <a:ext uri="{FF2B5EF4-FFF2-40B4-BE49-F238E27FC236}">
                <a16:creationId xmlns:a16="http://schemas.microsoft.com/office/drawing/2014/main" xmlns="" id="{CBAF1BBC-6DFA-3CB5-4AA8-5175F58BC9D6}"/>
              </a:ext>
            </a:extLst>
          </p:cNvPr>
          <p:cNvSpPr txBox="1"/>
          <p:nvPr/>
        </p:nvSpPr>
        <p:spPr>
          <a:xfrm>
            <a:off x="13448434" y="3837854"/>
            <a:ext cx="2743200" cy="317500"/>
          </a:xfrm>
          <a:prstGeom prst="rect">
            <a:avLst/>
          </a:prstGeom>
        </p:spPr>
        <p:txBody>
          <a:bodyPr lIns="91440" tIns="45720" rIns="91440" bIns="45720" anchor="t">
            <a:normAutofit fontScale="92500" lnSpcReduction="20000"/>
          </a:bodyPr>
          <a:lstStyle/>
          <a:p>
            <a:endParaRPr lang="en-US">
              <a:cs typeface="Calibri"/>
            </a:endParaRPr>
          </a:p>
        </p:txBody>
      </p:sp>
      <p:sp>
        <p:nvSpPr>
          <p:cNvPr id="10" name="TextBox 9">
            <a:extLst>
              <a:ext uri="{FF2B5EF4-FFF2-40B4-BE49-F238E27FC236}">
                <a16:creationId xmlns:a16="http://schemas.microsoft.com/office/drawing/2014/main" xmlns="" id="{4AAB9546-9293-158C-1C66-D741E921E928}"/>
              </a:ext>
            </a:extLst>
          </p:cNvPr>
          <p:cNvSpPr txBox="1"/>
          <p:nvPr/>
        </p:nvSpPr>
        <p:spPr>
          <a:xfrm>
            <a:off x="5218057" y="2369953"/>
            <a:ext cx="312307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dirty="0">
                <a:solidFill>
                  <a:srgbClr val="000000"/>
                </a:solidFill>
                <a:latin typeface="Quicksand Medium"/>
                <a:ea typeface="+mn-lt"/>
                <a:cs typeface="+mn-lt"/>
              </a:rPr>
              <a:t>2200 </a:t>
            </a:r>
            <a:r>
              <a:rPr lang="en-US" sz="3000" dirty="0" err="1">
                <a:solidFill>
                  <a:srgbClr val="000000"/>
                </a:solidFill>
                <a:latin typeface="Quicksand Medium"/>
                <a:ea typeface="+mn-lt"/>
                <a:cs typeface="+mn-lt"/>
              </a:rPr>
              <a:t>mAh</a:t>
            </a:r>
            <a:r>
              <a:rPr lang="en-US" sz="3000" dirty="0">
                <a:solidFill>
                  <a:srgbClr val="000000"/>
                </a:solidFill>
                <a:latin typeface="Quicksand Medium"/>
                <a:ea typeface="+mn-lt"/>
                <a:cs typeface="+mn-lt"/>
              </a:rPr>
              <a:t> LiPo Battery</a:t>
            </a:r>
            <a:endParaRPr lang="en-US" dirty="0"/>
          </a:p>
        </p:txBody>
      </p:sp>
      <p:sp>
        <p:nvSpPr>
          <p:cNvPr id="15" name="TextBox 14">
            <a:extLst>
              <a:ext uri="{FF2B5EF4-FFF2-40B4-BE49-F238E27FC236}">
                <a16:creationId xmlns:a16="http://schemas.microsoft.com/office/drawing/2014/main" xmlns="" id="{A922A592-B67E-2B17-015A-F7201BD94282}"/>
              </a:ext>
            </a:extLst>
          </p:cNvPr>
          <p:cNvSpPr txBox="1"/>
          <p:nvPr/>
        </p:nvSpPr>
        <p:spPr>
          <a:xfrm>
            <a:off x="-6331789" y="6967987"/>
            <a:ext cx="2743200" cy="317500"/>
          </a:xfrm>
          <a:prstGeom prst="rect">
            <a:avLst/>
          </a:prstGeom>
        </p:spPr>
        <p:txBody>
          <a:bodyPr lIns="91440" tIns="45720" rIns="91440" bIns="45720" anchor="t">
            <a:normAutofit fontScale="92500" lnSpcReduction="20000"/>
          </a:bodyPr>
          <a:lstStyle/>
          <a:p>
            <a:endParaRPr lang="en-US">
              <a:cs typeface="Calibri"/>
            </a:endParaRPr>
          </a:p>
        </p:txBody>
      </p:sp>
      <p:sp>
        <p:nvSpPr>
          <p:cNvPr id="11" name="TextBox 10">
            <a:extLst>
              <a:ext uri="{FF2B5EF4-FFF2-40B4-BE49-F238E27FC236}">
                <a16:creationId xmlns:a16="http://schemas.microsoft.com/office/drawing/2014/main" xmlns="" id="{81793A30-3767-AF72-2237-E9F3E97CC84A}"/>
              </a:ext>
            </a:extLst>
          </p:cNvPr>
          <p:cNvSpPr txBox="1"/>
          <p:nvPr/>
        </p:nvSpPr>
        <p:spPr>
          <a:xfrm>
            <a:off x="-3959525" y="6471968"/>
            <a:ext cx="2743200" cy="317500"/>
          </a:xfrm>
          <a:prstGeom prst="rect">
            <a:avLst/>
          </a:prstGeom>
        </p:spPr>
        <p:txBody>
          <a:bodyPr lIns="91440" tIns="45720" rIns="91440" bIns="45720" anchor="t">
            <a:normAutofit fontScale="92500" lnSpcReduction="20000"/>
          </a:bodyPr>
          <a:lstStyle/>
          <a:p>
            <a:endParaRPr lang="en-US">
              <a:cs typeface="Calibri"/>
            </a:endParaRPr>
          </a:p>
        </p:txBody>
      </p:sp>
      <p:pic>
        <p:nvPicPr>
          <p:cNvPr id="13" name="Picture 9" descr="Robot Wheel -10cm x 4cm">
            <a:extLst>
              <a:ext uri="{FF2B5EF4-FFF2-40B4-BE49-F238E27FC236}">
                <a16:creationId xmlns:a16="http://schemas.microsoft.com/office/drawing/2014/main" xmlns="" id="{C2A462FC-FBB6-78FA-A3F0-E96E3120DF40}"/>
              </a:ext>
            </a:extLst>
          </p:cNvPr>
          <p:cNvPicPr>
            <a:picLocks noChangeAspect="1"/>
          </p:cNvPicPr>
          <p:nvPr/>
        </p:nvPicPr>
        <p:blipFill>
          <a:blip r:embed="rId10" cstate="print"/>
          <a:stretch>
            <a:fillRect/>
          </a:stretch>
        </p:blipFill>
        <p:spPr>
          <a:xfrm>
            <a:off x="1582947" y="4656107"/>
            <a:ext cx="2764765" cy="2872595"/>
          </a:xfrm>
          <a:prstGeom prst="rect">
            <a:avLst/>
          </a:prstGeom>
        </p:spPr>
      </p:pic>
      <p:pic>
        <p:nvPicPr>
          <p:cNvPr id="18" name="Picture 10" descr="A blue circuit board with many small holes&#10;&#10;Description automatically generated">
            <a:extLst>
              <a:ext uri="{FF2B5EF4-FFF2-40B4-BE49-F238E27FC236}">
                <a16:creationId xmlns:a16="http://schemas.microsoft.com/office/drawing/2014/main" xmlns="" id="{16774A89-C48E-280D-1004-3F74C9DF91C8}"/>
              </a:ext>
            </a:extLst>
          </p:cNvPr>
          <p:cNvPicPr>
            <a:picLocks noChangeAspect="1"/>
          </p:cNvPicPr>
          <p:nvPr/>
        </p:nvPicPr>
        <p:blipFill>
          <a:blip r:embed="rId11">
            <a:extLst>
              <a:ext uri="{837473B0-CC2E-450A-ABE3-18F120FF3D39}">
                <a1611:picAttrSrcUrl xmlns:a1611="http://schemas.microsoft.com/office/drawing/2016/11/main" xmlns="" r:id="rId12"/>
              </a:ext>
            </a:extLst>
          </a:blip>
          <a:stretch>
            <a:fillRect/>
          </a:stretch>
        </p:blipFill>
        <p:spPr>
          <a:xfrm>
            <a:off x="13444268" y="4656108"/>
            <a:ext cx="3088255" cy="2872596"/>
          </a:xfrm>
          <a:prstGeom prst="rect">
            <a:avLst/>
          </a:prstGeom>
        </p:spPr>
      </p:pic>
      <p:sp>
        <p:nvSpPr>
          <p:cNvPr id="3" name="Slide Number Placeholder 2">
            <a:extLst>
              <a:ext uri="{FF2B5EF4-FFF2-40B4-BE49-F238E27FC236}">
                <a16:creationId xmlns:a16="http://schemas.microsoft.com/office/drawing/2014/main" xmlns="" id="{ED21FA32-BFF5-F3C0-3B32-5378DAE059FD}"/>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14" name="TextBox 13">
            <a:extLst>
              <a:ext uri="{FF2B5EF4-FFF2-40B4-BE49-F238E27FC236}">
                <a16:creationId xmlns:a16="http://schemas.microsoft.com/office/drawing/2014/main" xmlns="" id="{95A5FF1B-19B6-6787-BAD7-030BEE8ED699}"/>
              </a:ext>
            </a:extLst>
          </p:cNvPr>
          <p:cNvSpPr txBox="1"/>
          <p:nvPr/>
        </p:nvSpPr>
        <p:spPr>
          <a:xfrm>
            <a:off x="17487900" y="416379"/>
            <a:ext cx="979714" cy="55399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3000" b="1" dirty="0">
                <a:solidFill>
                  <a:schemeClr val="bg1"/>
                </a:solidFill>
                <a:cs typeface="Calibri"/>
              </a:rPr>
              <a:t>5</a:t>
            </a:r>
          </a:p>
        </p:txBody>
      </p:sp>
    </p:spTree>
    <p:extLst>
      <p:ext uri="{BB962C8B-B14F-4D97-AF65-F5344CB8AC3E}">
        <p14:creationId xmlns:p14="http://schemas.microsoft.com/office/powerpoint/2010/main" xmlns="" val="186331270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15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661</Words>
  <Application>Microsoft Office PowerPoint</Application>
  <PresentationFormat>Custom</PresentationFormat>
  <Paragraphs>157</Paragraphs>
  <Slides>21</Slides>
  <Notes>0</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Quicksand Bold</vt:lpstr>
      <vt:lpstr>Calibri</vt:lpstr>
      <vt:lpstr>Quicksand Medium</vt:lpstr>
      <vt:lpstr>Batang</vt:lpstr>
      <vt:lpstr>Gulim</vt:lpstr>
      <vt:lpstr>Browallia New</vt:lpstr>
      <vt:lpstr>Segoe UI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Science Presentation</dc:title>
  <cp:lastModifiedBy>acer</cp:lastModifiedBy>
  <cp:revision>685</cp:revision>
  <dcterms:created xsi:type="dcterms:W3CDTF">2006-08-16T00:00:00Z</dcterms:created>
  <dcterms:modified xsi:type="dcterms:W3CDTF">2024-02-20T11:28:00Z</dcterms:modified>
  <dc:identifier>DAFn1x2PySU</dc:identifier>
</cp:coreProperties>
</file>